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90" r:id="rId2"/>
    <p:sldId id="296" r:id="rId3"/>
    <p:sldId id="312" r:id="rId4"/>
    <p:sldId id="370" r:id="rId5"/>
    <p:sldId id="401" r:id="rId6"/>
    <p:sldId id="371" r:id="rId7"/>
    <p:sldId id="405" r:id="rId8"/>
    <p:sldId id="406" r:id="rId9"/>
    <p:sldId id="407" r:id="rId10"/>
    <p:sldId id="408" r:id="rId11"/>
    <p:sldId id="377" r:id="rId12"/>
    <p:sldId id="378" r:id="rId13"/>
    <p:sldId id="379" r:id="rId14"/>
    <p:sldId id="402" r:id="rId15"/>
    <p:sldId id="352" r:id="rId16"/>
    <p:sldId id="359" r:id="rId17"/>
    <p:sldId id="284" r:id="rId18"/>
    <p:sldId id="403" r:id="rId19"/>
    <p:sldId id="404" r:id="rId20"/>
    <p:sldId id="399" r:id="rId21"/>
    <p:sldId id="313" r:id="rId22"/>
    <p:sldId id="306" r:id="rId23"/>
    <p:sldId id="299" r:id="rId24"/>
    <p:sldId id="384" r:id="rId25"/>
    <p:sldId id="400" r:id="rId26"/>
    <p:sldId id="409" r:id="rId27"/>
    <p:sldId id="385" r:id="rId28"/>
    <p:sldId id="386" r:id="rId29"/>
    <p:sldId id="387" r:id="rId30"/>
    <p:sldId id="388" r:id="rId31"/>
    <p:sldId id="390" r:id="rId32"/>
    <p:sldId id="392" r:id="rId33"/>
    <p:sldId id="397" r:id="rId34"/>
    <p:sldId id="398" r:id="rId35"/>
    <p:sldId id="393" r:id="rId36"/>
    <p:sldId id="394" r:id="rId37"/>
    <p:sldId id="395" r:id="rId38"/>
    <p:sldId id="396" r:id="rId39"/>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86E"/>
    <a:srgbClr val="009900"/>
    <a:srgbClr val="FFFFCC"/>
    <a:srgbClr val="FF7C80"/>
    <a:srgbClr val="3366FF"/>
    <a:srgbClr val="080808"/>
    <a:srgbClr val="0033CC"/>
    <a:srgbClr val="0066FF"/>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52" autoAdjust="0"/>
  </p:normalViewPr>
  <p:slideViewPr>
    <p:cSldViewPr>
      <p:cViewPr varScale="1">
        <p:scale>
          <a:sx n="72" d="100"/>
          <a:sy n="72" d="100"/>
        </p:scale>
        <p:origin x="113" y="51"/>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663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200" b="0" i="0" u="none" strike="noStrike" cap="none" normalizeH="0" baseline="0" dirty="0">
                <a:ln>
                  <a:noFill/>
                </a:ln>
                <a:solidFill>
                  <a:schemeClr val="tx1"/>
                </a:solidFill>
                <a:effectLst/>
                <a:latin typeface="Calibri" panose="020F0502020204030204" pitchFamily="34" charset="0"/>
              </a:rPr>
              <a:t>Dominik </a:t>
            </a:r>
            <a:r>
              <a:rPr kumimoji="0" lang="de-DE" altLang="de-DE" sz="1200" b="0" i="0" u="none" strike="noStrike" cap="none" normalizeH="0" baseline="0" dirty="0" err="1">
                <a:ln>
                  <a:noFill/>
                </a:ln>
                <a:solidFill>
                  <a:schemeClr val="tx1"/>
                </a:solidFill>
                <a:effectLst/>
                <a:latin typeface="Calibri" panose="020F0502020204030204" pitchFamily="34" charset="0"/>
              </a:rPr>
              <a:t>Leiß</a:t>
            </a:r>
            <a:r>
              <a:rPr kumimoji="0" lang="de-DE" altLang="de-DE" sz="12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1200" b="0" i="0" u="none" strike="noStrike" cap="none" normalizeH="0" baseline="0" dirty="0" err="1">
                <a:ln>
                  <a:noFill/>
                </a:ln>
                <a:solidFill>
                  <a:schemeClr val="tx1"/>
                </a:solidFill>
                <a:effectLst/>
                <a:latin typeface="Calibri" panose="020F0502020204030204" pitchFamily="34" charset="0"/>
              </a:rPr>
              <a:t>juchhuhu</a:t>
            </a:r>
            <a:r>
              <a:rPr kumimoji="0" lang="de-DE" altLang="de-DE" sz="1200" b="0" i="0" u="none" strike="noStrike" cap="none" normalizeH="0" baseline="0" dirty="0">
                <a:ln>
                  <a:noFill/>
                </a:ln>
                <a:solidFill>
                  <a:schemeClr val="tx1"/>
                </a:solidFill>
                <a:effectLst/>
                <a:latin typeface="Calibri" panose="020F0502020204030204" pitchFamily="34" charset="0"/>
              </a:rPr>
              <a:t>... In: R. </a:t>
            </a:r>
            <a:r>
              <a:rPr kumimoji="0" lang="de-DE" altLang="de-DE" sz="1200" b="0" i="0" u="none" strike="noStrike" cap="none" normalizeH="0" baseline="0" dirty="0" err="1">
                <a:ln>
                  <a:noFill/>
                </a:ln>
                <a:solidFill>
                  <a:schemeClr val="tx1"/>
                </a:solidFill>
                <a:effectLst/>
                <a:latin typeface="Calibri" panose="020F0502020204030204" pitchFamily="34" charset="0"/>
              </a:rPr>
              <a:t>Duit</a:t>
            </a:r>
            <a:r>
              <a:rPr kumimoji="0" lang="de-DE" altLang="de-DE" sz="12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a:t>
            </a:fld>
            <a:endParaRPr lang="de-DE"/>
          </a:p>
        </p:txBody>
      </p:sp>
    </p:spTree>
    <p:extLst>
      <p:ext uri="{BB962C8B-B14F-4D97-AF65-F5344CB8AC3E}">
        <p14:creationId xmlns:p14="http://schemas.microsoft.com/office/powerpoint/2010/main" val="280400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24</a:t>
            </a:fld>
            <a:endParaRPr lang="de-D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5308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200" b="0" i="0" u="none" strike="noStrike" cap="none" normalizeH="0" baseline="0" dirty="0">
                <a:ln>
                  <a:noFill/>
                </a:ln>
                <a:solidFill>
                  <a:schemeClr val="tx1"/>
                </a:solidFill>
                <a:effectLst/>
                <a:latin typeface="Calibri" panose="020F0502020204030204" pitchFamily="34" charset="0"/>
              </a:rPr>
              <a:t>Dominik </a:t>
            </a:r>
            <a:r>
              <a:rPr kumimoji="0" lang="de-DE" altLang="de-DE" sz="1200" b="0" i="0" u="none" strike="noStrike" cap="none" normalizeH="0" baseline="0" dirty="0" err="1">
                <a:ln>
                  <a:noFill/>
                </a:ln>
                <a:solidFill>
                  <a:schemeClr val="tx1"/>
                </a:solidFill>
                <a:effectLst/>
                <a:latin typeface="Calibri" panose="020F0502020204030204" pitchFamily="34" charset="0"/>
              </a:rPr>
              <a:t>Leiß</a:t>
            </a:r>
            <a:r>
              <a:rPr kumimoji="0" lang="de-DE" altLang="de-DE" sz="12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1200" b="0" i="0" u="none" strike="noStrike" cap="none" normalizeH="0" baseline="0" dirty="0" err="1">
                <a:ln>
                  <a:noFill/>
                </a:ln>
                <a:solidFill>
                  <a:schemeClr val="tx1"/>
                </a:solidFill>
                <a:effectLst/>
                <a:latin typeface="Calibri" panose="020F0502020204030204" pitchFamily="34" charset="0"/>
              </a:rPr>
              <a:t>juchhuhu</a:t>
            </a:r>
            <a:r>
              <a:rPr kumimoji="0" lang="de-DE" altLang="de-DE" sz="1200" b="0" i="0" u="none" strike="noStrike" cap="none" normalizeH="0" baseline="0" dirty="0">
                <a:ln>
                  <a:noFill/>
                </a:ln>
                <a:solidFill>
                  <a:schemeClr val="tx1"/>
                </a:solidFill>
                <a:effectLst/>
                <a:latin typeface="Calibri" panose="020F0502020204030204" pitchFamily="34" charset="0"/>
              </a:rPr>
              <a:t>... In: R. </a:t>
            </a:r>
            <a:r>
              <a:rPr kumimoji="0" lang="de-DE" altLang="de-DE" sz="1200" b="0" i="0" u="none" strike="noStrike" cap="none" normalizeH="0" baseline="0" dirty="0" err="1">
                <a:ln>
                  <a:noFill/>
                </a:ln>
                <a:solidFill>
                  <a:schemeClr val="tx1"/>
                </a:solidFill>
                <a:effectLst/>
                <a:latin typeface="Calibri" panose="020F0502020204030204" pitchFamily="34" charset="0"/>
              </a:rPr>
              <a:t>Duit</a:t>
            </a:r>
            <a:r>
              <a:rPr kumimoji="0" lang="de-DE" altLang="de-DE" sz="12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a:t>
            </a:fld>
            <a:endParaRPr lang="de-DE"/>
          </a:p>
        </p:txBody>
      </p:sp>
    </p:spTree>
    <p:extLst>
      <p:ext uri="{BB962C8B-B14F-4D97-AF65-F5344CB8AC3E}">
        <p14:creationId xmlns:p14="http://schemas.microsoft.com/office/powerpoint/2010/main" val="396959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200" b="0" i="0" u="none" strike="noStrike" cap="none" normalizeH="0" baseline="0" dirty="0">
                <a:ln>
                  <a:noFill/>
                </a:ln>
                <a:solidFill>
                  <a:schemeClr val="tx1"/>
                </a:solidFill>
                <a:effectLst/>
                <a:latin typeface="Calibri" panose="020F0502020204030204" pitchFamily="34" charset="0"/>
              </a:rPr>
              <a:t>Dominik </a:t>
            </a:r>
            <a:r>
              <a:rPr kumimoji="0" lang="de-DE" altLang="de-DE" sz="1200" b="0" i="0" u="none" strike="noStrike" cap="none" normalizeH="0" baseline="0" dirty="0" err="1">
                <a:ln>
                  <a:noFill/>
                </a:ln>
                <a:solidFill>
                  <a:schemeClr val="tx1"/>
                </a:solidFill>
                <a:effectLst/>
                <a:latin typeface="Calibri" panose="020F0502020204030204" pitchFamily="34" charset="0"/>
              </a:rPr>
              <a:t>Leiß</a:t>
            </a:r>
            <a:r>
              <a:rPr kumimoji="0" lang="de-DE" altLang="de-DE" sz="12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1200" b="0" i="0" u="none" strike="noStrike" cap="none" normalizeH="0" baseline="0" dirty="0" err="1">
                <a:ln>
                  <a:noFill/>
                </a:ln>
                <a:solidFill>
                  <a:schemeClr val="tx1"/>
                </a:solidFill>
                <a:effectLst/>
                <a:latin typeface="Calibri" panose="020F0502020204030204" pitchFamily="34" charset="0"/>
              </a:rPr>
              <a:t>juchhuhu</a:t>
            </a:r>
            <a:r>
              <a:rPr kumimoji="0" lang="de-DE" altLang="de-DE" sz="1200" b="0" i="0" u="none" strike="noStrike" cap="none" normalizeH="0" baseline="0" dirty="0">
                <a:ln>
                  <a:noFill/>
                </a:ln>
                <a:solidFill>
                  <a:schemeClr val="tx1"/>
                </a:solidFill>
                <a:effectLst/>
                <a:latin typeface="Calibri" panose="020F0502020204030204" pitchFamily="34" charset="0"/>
              </a:rPr>
              <a:t>... In: R. </a:t>
            </a:r>
            <a:r>
              <a:rPr kumimoji="0" lang="de-DE" altLang="de-DE" sz="1200" b="0" i="0" u="none" strike="noStrike" cap="none" normalizeH="0" baseline="0" dirty="0" err="1">
                <a:ln>
                  <a:noFill/>
                </a:ln>
                <a:solidFill>
                  <a:schemeClr val="tx1"/>
                </a:solidFill>
                <a:effectLst/>
                <a:latin typeface="Calibri" panose="020F0502020204030204" pitchFamily="34" charset="0"/>
              </a:rPr>
              <a:t>Duit</a:t>
            </a:r>
            <a:r>
              <a:rPr kumimoji="0" lang="de-DE" altLang="de-DE" sz="12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6</a:t>
            </a:fld>
            <a:endParaRPr lang="de-DE"/>
          </a:p>
        </p:txBody>
      </p:sp>
    </p:spTree>
    <p:extLst>
      <p:ext uri="{BB962C8B-B14F-4D97-AF65-F5344CB8AC3E}">
        <p14:creationId xmlns:p14="http://schemas.microsoft.com/office/powerpoint/2010/main" val="41691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200" b="0" i="0" u="none" strike="noStrike" cap="none" normalizeH="0" baseline="0" dirty="0">
                <a:ln>
                  <a:noFill/>
                </a:ln>
                <a:solidFill>
                  <a:schemeClr val="tx1"/>
                </a:solidFill>
                <a:effectLst/>
                <a:latin typeface="Calibri" panose="020F0502020204030204" pitchFamily="34" charset="0"/>
              </a:rPr>
              <a:t>Dominik </a:t>
            </a:r>
            <a:r>
              <a:rPr kumimoji="0" lang="de-DE" altLang="de-DE" sz="1200" b="0" i="0" u="none" strike="noStrike" cap="none" normalizeH="0" baseline="0" dirty="0" err="1">
                <a:ln>
                  <a:noFill/>
                </a:ln>
                <a:solidFill>
                  <a:schemeClr val="tx1"/>
                </a:solidFill>
                <a:effectLst/>
                <a:latin typeface="Calibri" panose="020F0502020204030204" pitchFamily="34" charset="0"/>
              </a:rPr>
              <a:t>Leiß</a:t>
            </a:r>
            <a:r>
              <a:rPr kumimoji="0" lang="de-DE" altLang="de-DE" sz="12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1200" b="0" i="0" u="none" strike="noStrike" cap="none" normalizeH="0" baseline="0" dirty="0" err="1">
                <a:ln>
                  <a:noFill/>
                </a:ln>
                <a:solidFill>
                  <a:schemeClr val="tx1"/>
                </a:solidFill>
                <a:effectLst/>
                <a:latin typeface="Calibri" panose="020F0502020204030204" pitchFamily="34" charset="0"/>
              </a:rPr>
              <a:t>juchhuhu</a:t>
            </a:r>
            <a:r>
              <a:rPr kumimoji="0" lang="de-DE" altLang="de-DE" sz="1200" b="0" i="0" u="none" strike="noStrike" cap="none" normalizeH="0" baseline="0" dirty="0">
                <a:ln>
                  <a:noFill/>
                </a:ln>
                <a:solidFill>
                  <a:schemeClr val="tx1"/>
                </a:solidFill>
                <a:effectLst/>
                <a:latin typeface="Calibri" panose="020F0502020204030204" pitchFamily="34" charset="0"/>
              </a:rPr>
              <a:t>... In: R. </a:t>
            </a:r>
            <a:r>
              <a:rPr kumimoji="0" lang="de-DE" altLang="de-DE" sz="1200" b="0" i="0" u="none" strike="noStrike" cap="none" normalizeH="0" baseline="0" dirty="0" err="1">
                <a:ln>
                  <a:noFill/>
                </a:ln>
                <a:solidFill>
                  <a:schemeClr val="tx1"/>
                </a:solidFill>
                <a:effectLst/>
                <a:latin typeface="Calibri" panose="020F0502020204030204" pitchFamily="34" charset="0"/>
              </a:rPr>
              <a:t>Duit</a:t>
            </a:r>
            <a:r>
              <a:rPr kumimoji="0" lang="de-DE" altLang="de-DE" sz="12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7</a:t>
            </a:fld>
            <a:endParaRPr lang="de-DE"/>
          </a:p>
        </p:txBody>
      </p:sp>
    </p:spTree>
    <p:extLst>
      <p:ext uri="{BB962C8B-B14F-4D97-AF65-F5344CB8AC3E}">
        <p14:creationId xmlns:p14="http://schemas.microsoft.com/office/powerpoint/2010/main" val="424687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Vgl. http://www.leisen.studienseminar-koblenz.de/uploads2/04%20Sprache%20im%20Fachunterricht%20-%20Bilingualer%20Fachunterricht/05%20Wechsel%20der%20Darstellungsformen%20-%20FU%20Englisch%2078-2005.pdf </a:t>
            </a:r>
          </a:p>
          <a:p>
            <a:endParaRPr lang="de-DE" altLang="de-DE"/>
          </a:p>
          <a:p>
            <a:r>
              <a:rPr lang="de-DE" altLang="de-DE"/>
              <a:t>Abb. aus: Studienseminar Koblenz (Hrsg.): Sachtexte lesen im Fachunterricht der Sekundarstufe. Seelze-Velber: Kallmeyer in Verbindung mit Klett 2009. - ISBN: 978-3-7800-1016-2 </a:t>
            </a:r>
          </a:p>
        </p:txBody>
      </p:sp>
      <p:sp>
        <p:nvSpPr>
          <p:cNvPr id="4" name="Foliennummernplatzhalt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68D424-14B4-49DA-BC67-67DD977FDF1D}" type="slidenum">
              <a:rPr lang="de-DE" altLang="de-DE">
                <a:latin typeface="Calibri" panose="020F0502020204030204" pitchFamily="34" charset="0"/>
              </a:rPr>
              <a:pPr eaLnBrk="1" hangingPunct="1"/>
              <a:t>8</a:t>
            </a:fld>
            <a:endParaRPr lang="de-DE" altLang="de-DE">
              <a:latin typeface="Calibri" panose="020F0502020204030204" pitchFamily="34" charset="0"/>
            </a:endParaRPr>
          </a:p>
        </p:txBody>
      </p:sp>
    </p:spTree>
    <p:extLst>
      <p:ext uri="{BB962C8B-B14F-4D97-AF65-F5344CB8AC3E}">
        <p14:creationId xmlns:p14="http://schemas.microsoft.com/office/powerpoint/2010/main" val="192018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4" name="Foliennummernplatzhalt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57D3A9-6881-4738-9911-97BD08AE8E99}" type="slidenum">
              <a:rPr lang="de-DE" altLang="de-DE">
                <a:latin typeface="Calibri" panose="020F0502020204030204" pitchFamily="34" charset="0"/>
              </a:rPr>
              <a:pPr eaLnBrk="1" hangingPunct="1"/>
              <a:t>9</a:t>
            </a:fld>
            <a:endParaRPr lang="de-DE" altLang="de-DE">
              <a:latin typeface="Calibri" panose="020F0502020204030204" pitchFamily="34" charset="0"/>
            </a:endParaRPr>
          </a:p>
        </p:txBody>
      </p:sp>
    </p:spTree>
    <p:extLst>
      <p:ext uri="{BB962C8B-B14F-4D97-AF65-F5344CB8AC3E}">
        <p14:creationId xmlns:p14="http://schemas.microsoft.com/office/powerpoint/2010/main" val="262125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4" name="Foliennummernplatzhalt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57D3A9-6881-4738-9911-97BD08AE8E99}" type="slidenum">
              <a:rPr lang="de-DE" altLang="de-DE">
                <a:latin typeface="Calibri" panose="020F0502020204030204" pitchFamily="34" charset="0"/>
              </a:rPr>
              <a:pPr eaLnBrk="1" hangingPunct="1"/>
              <a:t>10</a:t>
            </a:fld>
            <a:endParaRPr lang="de-DE" altLang="de-DE">
              <a:latin typeface="Calibri" panose="020F0502020204030204" pitchFamily="34" charset="0"/>
            </a:endParaRPr>
          </a:p>
        </p:txBody>
      </p:sp>
    </p:spTree>
    <p:extLst>
      <p:ext uri="{BB962C8B-B14F-4D97-AF65-F5344CB8AC3E}">
        <p14:creationId xmlns:p14="http://schemas.microsoft.com/office/powerpoint/2010/main" val="112788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altLang="de-DE" sz="1200" b="0" i="0" u="none" strike="noStrike" cap="none" normalizeH="0" baseline="0" dirty="0">
                <a:ln>
                  <a:noFill/>
                </a:ln>
                <a:solidFill>
                  <a:schemeClr val="tx1"/>
                </a:solidFill>
                <a:effectLst/>
                <a:latin typeface="Calibri" panose="020F0502020204030204" pitchFamily="34" charset="0"/>
              </a:rPr>
              <a:t>Dominik </a:t>
            </a:r>
            <a:r>
              <a:rPr kumimoji="0" lang="de-DE" altLang="de-DE" sz="1200" b="0" i="0" u="none" strike="noStrike" cap="none" normalizeH="0" baseline="0" dirty="0" err="1">
                <a:ln>
                  <a:noFill/>
                </a:ln>
                <a:solidFill>
                  <a:schemeClr val="tx1"/>
                </a:solidFill>
                <a:effectLst/>
                <a:latin typeface="Calibri" panose="020F0502020204030204" pitchFamily="34" charset="0"/>
              </a:rPr>
              <a:t>Leiß</a:t>
            </a:r>
            <a:r>
              <a:rPr kumimoji="0" lang="de-DE" altLang="de-DE" sz="12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1200" b="0" i="0" u="none" strike="noStrike" cap="none" normalizeH="0" baseline="0" dirty="0" err="1">
                <a:ln>
                  <a:noFill/>
                </a:ln>
                <a:solidFill>
                  <a:schemeClr val="tx1"/>
                </a:solidFill>
                <a:effectLst/>
                <a:latin typeface="Calibri" panose="020F0502020204030204" pitchFamily="34" charset="0"/>
              </a:rPr>
              <a:t>juchhuhu</a:t>
            </a:r>
            <a:r>
              <a:rPr kumimoji="0" lang="de-DE" altLang="de-DE" sz="1200" b="0" i="0" u="none" strike="noStrike" cap="none" normalizeH="0" baseline="0" dirty="0">
                <a:ln>
                  <a:noFill/>
                </a:ln>
                <a:solidFill>
                  <a:schemeClr val="tx1"/>
                </a:solidFill>
                <a:effectLst/>
                <a:latin typeface="Calibri" panose="020F0502020204030204" pitchFamily="34" charset="0"/>
              </a:rPr>
              <a:t>... In: R. </a:t>
            </a:r>
            <a:r>
              <a:rPr kumimoji="0" lang="de-DE" altLang="de-DE" sz="1200" b="0" i="0" u="none" strike="noStrike" cap="none" normalizeH="0" baseline="0" dirty="0" err="1">
                <a:ln>
                  <a:noFill/>
                </a:ln>
                <a:solidFill>
                  <a:schemeClr val="tx1"/>
                </a:solidFill>
                <a:effectLst/>
                <a:latin typeface="Calibri" panose="020F0502020204030204" pitchFamily="34" charset="0"/>
              </a:rPr>
              <a:t>Duit</a:t>
            </a:r>
            <a:r>
              <a:rPr kumimoji="0" lang="de-DE" altLang="de-DE" sz="12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14</a:t>
            </a:fld>
            <a:endParaRPr lang="de-DE"/>
          </a:p>
        </p:txBody>
      </p:sp>
    </p:spTree>
    <p:extLst>
      <p:ext uri="{BB962C8B-B14F-4D97-AF65-F5344CB8AC3E}">
        <p14:creationId xmlns:p14="http://schemas.microsoft.com/office/powerpoint/2010/main" val="230562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20</a:t>
            </a:fld>
            <a:endParaRPr lang="de-D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3744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7846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22.11.2011</a:t>
            </a:r>
            <a:endParaRPr lang="de-DE" dirty="0"/>
          </a:p>
        </p:txBody>
      </p:sp>
      <p:sp>
        <p:nvSpPr>
          <p:cNvPr id="4" name="Fußzeilenplatzhalter 4"/>
          <p:cNvSpPr>
            <a:spLocks noGrp="1"/>
          </p:cNvSpPr>
          <p:nvPr>
            <p:ph type="ftr" sz="quarter" idx="11"/>
          </p:nvPr>
        </p:nvSpPr>
        <p:spPr/>
        <p:txBody>
          <a:bodyPr/>
          <a:lstStyle>
            <a:lvl1pPr>
              <a:defRPr/>
            </a:lvl1pPr>
          </a:lstStyle>
          <a:p>
            <a:pPr>
              <a:defRPr/>
            </a:pPr>
            <a:r>
              <a:rPr lang="de-DE"/>
              <a:t>Dr. Lutz Stäudel, Leipzig </a:t>
            </a:r>
            <a:endParaRPr lang="de-DE" dirty="0"/>
          </a:p>
        </p:txBody>
      </p:sp>
      <p:sp>
        <p:nvSpPr>
          <p:cNvPr id="5" name="Foliennummernplatzhalter 5"/>
          <p:cNvSpPr>
            <a:spLocks noGrp="1"/>
          </p:cNvSpPr>
          <p:nvPr>
            <p:ph type="sldNum" sz="quarter" idx="12"/>
          </p:nvPr>
        </p:nvSpPr>
        <p:spPr/>
        <p:txBody>
          <a:bodyPr/>
          <a:lstStyle>
            <a:lvl1pPr>
              <a:defRPr/>
            </a:lvl1pPr>
          </a:lstStyle>
          <a:p>
            <a:pPr>
              <a:defRPr/>
            </a:pPr>
            <a:r>
              <a:rPr lang="de-DE"/>
              <a:t>Lesefähigkeit entwickeln</a:t>
            </a:r>
          </a:p>
        </p:txBody>
      </p:sp>
    </p:spTree>
    <p:extLst>
      <p:ext uri="{BB962C8B-B14F-4D97-AF65-F5344CB8AC3E}">
        <p14:creationId xmlns:p14="http://schemas.microsoft.com/office/powerpoint/2010/main" val="1154739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Methodenwerkzeuge Berlin-H – 2017 – Dr. L. Stäudel</a:t>
            </a:r>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a:t>Methodenwerkzeuge Berlin-H – 2017 – Dr. L. Stäudel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file:///C:\DipolWasserQR\ant1_1843.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2816"/>
            <a:ext cx="7772400" cy="2160240"/>
          </a:xfrm>
        </p:spPr>
        <p:txBody>
          <a:bodyPr/>
          <a:lstStyle/>
          <a:p>
            <a:r>
              <a:rPr lang="de-DE" sz="3600" dirty="0">
                <a:latin typeface="Verdana" pitchFamily="34" charset="0"/>
                <a:ea typeface="Verdana" pitchFamily="34" charset="0"/>
                <a:cs typeface="Verdana" pitchFamily="34" charset="0"/>
              </a:rPr>
              <a:t>Methodenwerkzeuge</a:t>
            </a:r>
            <a:br>
              <a:rPr lang="de-DE" sz="3600" dirty="0">
                <a:latin typeface="Verdana" pitchFamily="34" charset="0"/>
                <a:ea typeface="Verdana" pitchFamily="34" charset="0"/>
                <a:cs typeface="Verdana" pitchFamily="34" charset="0"/>
              </a:rPr>
            </a:br>
            <a:br>
              <a:rPr lang="de-DE" sz="3600" dirty="0">
                <a:latin typeface="Verdana" pitchFamily="34" charset="0"/>
                <a:ea typeface="Verdana" pitchFamily="34" charset="0"/>
                <a:cs typeface="Verdana" pitchFamily="34" charset="0"/>
              </a:rPr>
            </a:br>
            <a:r>
              <a:rPr lang="de-DE" sz="2800" dirty="0">
                <a:solidFill>
                  <a:srgbClr val="00B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Das Lernen unterstützen </a:t>
            </a:r>
            <a:br>
              <a:rPr lang="de-DE" sz="2800" dirty="0">
                <a:solidFill>
                  <a:srgbClr val="00B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2800" dirty="0">
                <a:solidFill>
                  <a:srgbClr val="00B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 heterogenen Lerngruppen</a:t>
            </a:r>
            <a:endParaRPr lang="de-DE" sz="3600" dirty="0">
              <a:solidFill>
                <a:srgbClr val="00B05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5" name="Untertitel 4"/>
          <p:cNvSpPr>
            <a:spLocks noGrp="1"/>
          </p:cNvSpPr>
          <p:nvPr>
            <p:ph type="subTitle" idx="1"/>
          </p:nvPr>
        </p:nvSpPr>
        <p:spPr>
          <a:xfrm>
            <a:off x="1371600" y="5348808"/>
            <a:ext cx="6400800" cy="528464"/>
          </a:xfrm>
        </p:spPr>
        <p:txBody>
          <a:bodyPr/>
          <a:lstStyle/>
          <a:p>
            <a:r>
              <a:rPr lang="de-DE" sz="2400" dirty="0">
                <a:latin typeface="Verdana" pitchFamily="34" charset="0"/>
                <a:ea typeface="Verdana" pitchFamily="34" charset="0"/>
                <a:cs typeface="Verdana" pitchFamily="34" charset="0"/>
              </a:rPr>
              <a:t>Dr. Lutz </a:t>
            </a:r>
            <a:r>
              <a:rPr lang="de-DE" sz="2400" dirty="0" err="1">
                <a:latin typeface="Verdana" pitchFamily="34" charset="0"/>
                <a:ea typeface="Verdana" pitchFamily="34" charset="0"/>
                <a:cs typeface="Verdana" pitchFamily="34" charset="0"/>
              </a:rPr>
              <a:t>Stäudel</a:t>
            </a:r>
            <a:r>
              <a:rPr lang="de-DE" sz="2400" dirty="0">
                <a:latin typeface="Verdana" pitchFamily="34" charset="0"/>
                <a:ea typeface="Verdana" pitchFamily="34" charset="0"/>
                <a:cs typeface="Verdana" pitchFamily="34" charset="0"/>
              </a:rPr>
              <a:t>, Leipzig</a:t>
            </a: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el 1"/>
          <p:cNvSpPr>
            <a:spLocks noGrp="1"/>
          </p:cNvSpPr>
          <p:nvPr>
            <p:ph type="title"/>
          </p:nvPr>
        </p:nvSpPr>
        <p:spPr>
          <a:xfrm>
            <a:off x="1482650" y="250450"/>
            <a:ext cx="6048375" cy="1143000"/>
          </a:xfrm>
          <a:solidFill>
            <a:schemeClr val="bg1">
              <a:alpha val="56862"/>
            </a:schemeClr>
          </a:solidFill>
        </p:spPr>
        <p:txBody>
          <a:bodyPr/>
          <a:lstStyle/>
          <a:p>
            <a:r>
              <a:rPr lang="de-DE" altLang="de-DE" sz="3600" dirty="0">
                <a:latin typeface="Tahoma" panose="020B0604030504040204" pitchFamily="34" charset="0"/>
                <a:ea typeface="Tahoma" panose="020B0604030504040204" pitchFamily="34" charset="0"/>
                <a:cs typeface="Tahoma" panose="020B0604030504040204" pitchFamily="34" charset="0"/>
              </a:rPr>
              <a:t>Blick auf PISA</a:t>
            </a:r>
            <a:br>
              <a:rPr lang="de-DE" altLang="de-DE" sz="3600" dirty="0">
                <a:latin typeface="Tahoma" panose="020B0604030504040204" pitchFamily="34" charset="0"/>
                <a:ea typeface="Tahoma" panose="020B0604030504040204" pitchFamily="34" charset="0"/>
                <a:cs typeface="Tahoma" panose="020B0604030504040204" pitchFamily="34" charset="0"/>
              </a:rPr>
            </a:br>
            <a:r>
              <a:rPr lang="de-DE" altLang="de-DE" sz="2000" dirty="0">
                <a:latin typeface="Tahoma" panose="020B0604030504040204" pitchFamily="34" charset="0"/>
                <a:ea typeface="Tahoma" panose="020B0604030504040204" pitchFamily="34" charset="0"/>
                <a:cs typeface="Tahoma" panose="020B0604030504040204" pitchFamily="34" charset="0"/>
              </a:rPr>
              <a:t>bzw. die vorbereitende PISA-Feldstudie 2014</a:t>
            </a:r>
            <a:endParaRPr lang="de-DE" altLang="de-DE" sz="3600" dirty="0">
              <a:latin typeface="Tahoma" panose="020B0604030504040204" pitchFamily="34" charset="0"/>
              <a:ea typeface="Tahoma" panose="020B0604030504040204" pitchFamily="34" charset="0"/>
              <a:cs typeface="Tahoma" panose="020B0604030504040204" pitchFamily="34" charset="0"/>
            </a:endParaRPr>
          </a:p>
        </p:txBody>
      </p:sp>
      <p:sp>
        <p:nvSpPr>
          <p:cNvPr id="20487"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9"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659132"/>
            <a:ext cx="6550810" cy="3729316"/>
          </a:xfrm>
          <a:prstGeom prst="rect">
            <a:avLst/>
          </a:prstGeom>
          <a:solidFill>
            <a:schemeClr val="accent3">
              <a:lumMod val="60000"/>
              <a:lumOff val="40000"/>
            </a:schemeClr>
          </a:solidFill>
          <a:effectLst>
            <a:outerShdw blurRad="266700" dist="139700" dir="2700000" sx="102000" sy="102000" algn="tl" rotWithShape="0">
              <a:prstClr val="black">
                <a:alpha val="40000"/>
              </a:prstClr>
            </a:outerShdw>
          </a:effectLst>
        </p:spPr>
      </p:pic>
      <p:sp>
        <p:nvSpPr>
          <p:cNvPr id="13" name="Rechteck 12"/>
          <p:cNvSpPr>
            <a:spLocks noChangeArrowheads="1"/>
          </p:cNvSpPr>
          <p:nvPr/>
        </p:nvSpPr>
        <p:spPr bwMode="auto">
          <a:xfrm>
            <a:off x="2627784" y="5848359"/>
            <a:ext cx="2629714" cy="553998"/>
          </a:xfrm>
          <a:prstGeom prst="rect">
            <a:avLst/>
          </a:prstGeom>
          <a:solidFill>
            <a:srgbClr val="B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de-DE" sz="2000" dirty="0"/>
              <a:t>Fragen zur Grafik</a:t>
            </a:r>
            <a:endParaRPr lang="de-DE" altLang="de-DE" sz="2000" dirty="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853762"/>
            <a:ext cx="3321326" cy="2575005"/>
          </a:xfrm>
          <a:prstGeom prst="rect">
            <a:avLst/>
          </a:prstGeom>
          <a:solidFill>
            <a:schemeClr val="accent3">
              <a:lumMod val="60000"/>
              <a:lumOff val="40000"/>
            </a:schemeClr>
          </a:solidFill>
          <a:effectLst>
            <a:outerShdw blurRad="266700" dist="139700" dir="2700000" sx="102000" sy="102000" algn="tl" rotWithShape="0">
              <a:prstClr val="black">
                <a:alpha val="40000"/>
              </a:prstClr>
            </a:outerShdw>
          </a:effectLst>
        </p:spPr>
      </p:pic>
      <p:sp>
        <p:nvSpPr>
          <p:cNvPr id="10" name="Fußzeilenplatzhalter 9">
            <a:extLst>
              <a:ext uri="{FF2B5EF4-FFF2-40B4-BE49-F238E27FC236}">
                <a16:creationId xmlns:a16="http://schemas.microsoft.com/office/drawing/2014/main" id="{BB8743A8-2A8C-4F5A-8B92-C87D8CD4F930}"/>
              </a:ext>
            </a:extLst>
          </p:cNvPr>
          <p:cNvSpPr>
            <a:spLocks noGrp="1"/>
          </p:cNvSpPr>
          <p:nvPr>
            <p:ph type="ftr" sz="quarter" idx="11"/>
          </p:nvPr>
        </p:nvSpPr>
        <p:spPr>
          <a:xfrm>
            <a:off x="1736031" y="6500192"/>
            <a:ext cx="5336232" cy="457200"/>
          </a:xfrm>
        </p:spPr>
        <p:txBody>
          <a:bodyPr/>
          <a:lstStyle/>
          <a:p>
            <a:pPr>
              <a:defRPr/>
            </a:pPr>
            <a:r>
              <a:rPr lang="de-DE" dirty="0">
                <a:latin typeface="Calibri" pitchFamily="34" charset="0"/>
              </a:rPr>
              <a:t>Methodenwerkzeuge Berlin-H – 2017 – Dr. L. Stäudel</a:t>
            </a:r>
          </a:p>
        </p:txBody>
      </p:sp>
    </p:spTree>
    <p:extLst>
      <p:ext uri="{BB962C8B-B14F-4D97-AF65-F5344CB8AC3E}">
        <p14:creationId xmlns:p14="http://schemas.microsoft.com/office/powerpoint/2010/main" val="398272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71600" y="490710"/>
            <a:ext cx="7340352" cy="1143000"/>
          </a:xfrm>
        </p:spPr>
        <p:txBody>
          <a:bodyPr/>
          <a:lstStyle/>
          <a:p>
            <a:pPr marL="609600" lvl="0" indent="-609600">
              <a:spcBef>
                <a:spcPct val="20000"/>
              </a:spcBef>
              <a:defRPr/>
            </a:pPr>
            <a:r>
              <a:rPr lang="de-DE" sz="3600" dirty="0">
                <a:solidFill>
                  <a:schemeClr val="tx1"/>
                </a:solidFill>
                <a:latin typeface="Verdana" pitchFamily="34" charset="0"/>
                <a:ea typeface="Verdana" pitchFamily="34" charset="0"/>
                <a:cs typeface="Verdana" pitchFamily="34" charset="0"/>
              </a:rPr>
              <a:t>Zweites Beispiel</a:t>
            </a: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Rectangle 3"/>
          <p:cNvSpPr txBox="1">
            <a:spLocks noChangeArrowheads="1"/>
          </p:cNvSpPr>
          <p:nvPr/>
        </p:nvSpPr>
        <p:spPr bwMode="auto">
          <a:xfrm>
            <a:off x="539552" y="1700808"/>
            <a:ext cx="5276577"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100000"/>
              </a:lnSpc>
              <a:spcBef>
                <a:spcPct val="20000"/>
              </a:spcBef>
              <a:spcAft>
                <a:spcPct val="0"/>
              </a:spcAft>
              <a:buClrTx/>
              <a:buSzTx/>
              <a:tabLst/>
              <a:defRPr/>
            </a:pPr>
            <a:endParaRPr lang="de-DE" sz="2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2000" kern="0" dirty="0">
                <a:latin typeface="Verdana" pitchFamily="34" charset="0"/>
                <a:ea typeface="Verdana" pitchFamily="34" charset="0"/>
                <a:cs typeface="Verdana" pitchFamily="34" charset="0"/>
              </a:rPr>
              <a:t>Das Mikroskop</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2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200" kern="0" dirty="0">
                <a:latin typeface="Verdana" pitchFamily="34" charset="0"/>
                <a:ea typeface="Verdana" pitchFamily="34" charset="0"/>
                <a:cs typeface="Verdana" pitchFamily="34" charset="0"/>
              </a:rPr>
              <a:t>Gleiche Kopiervorlage für alle.</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12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a:solidFill>
                  <a:srgbClr val="C00000"/>
                </a:solidFill>
                <a:latin typeface="Verdana" pitchFamily="34" charset="0"/>
                <a:ea typeface="Verdana" pitchFamily="34" charset="0"/>
                <a:cs typeface="Verdana" pitchFamily="34" charset="0"/>
              </a:rPr>
              <a:t>Variation des</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a:solidFill>
                  <a:srgbClr val="C00000"/>
                </a:solidFill>
                <a:latin typeface="Verdana" pitchFamily="34" charset="0"/>
                <a:ea typeface="Verdana" pitchFamily="34" charset="0"/>
                <a:cs typeface="Verdana" pitchFamily="34" charset="0"/>
              </a:rPr>
              <a:t>Anspruchsniveaus durch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a:solidFill>
                  <a:srgbClr val="C00000"/>
                </a:solidFill>
                <a:latin typeface="Verdana" pitchFamily="34" charset="0"/>
                <a:ea typeface="Verdana" pitchFamily="34" charset="0"/>
                <a:cs typeface="Verdana" pitchFamily="34" charset="0"/>
              </a:rPr>
              <a:t>zunehmende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a:solidFill>
                  <a:srgbClr val="C00000"/>
                </a:solidFill>
                <a:latin typeface="Verdana" pitchFamily="34" charset="0"/>
                <a:ea typeface="Verdana" pitchFamily="34" charset="0"/>
                <a:cs typeface="Verdana" pitchFamily="34" charset="0"/>
              </a:rPr>
              <a:t>Strukturierung des </a:t>
            </a:r>
          </a:p>
          <a:p>
            <a:pPr marL="609600" marR="0" lvl="0" indent="-609600" algn="l" defTabSz="914400" rtl="0" eaLnBrk="0" fontAlgn="base" latinLnBrk="0" hangingPunct="0">
              <a:lnSpc>
                <a:spcPct val="100000"/>
              </a:lnSpc>
              <a:spcBef>
                <a:spcPct val="20000"/>
              </a:spcBef>
              <a:spcAft>
                <a:spcPct val="0"/>
              </a:spcAft>
              <a:buClrTx/>
              <a:buSzTx/>
              <a:tabLst/>
              <a:defRPr/>
            </a:pPr>
            <a:r>
              <a:rPr lang="de-DE" sz="1200" b="1" kern="0" dirty="0">
                <a:solidFill>
                  <a:srgbClr val="C00000"/>
                </a:solidFill>
                <a:latin typeface="Verdana" pitchFamily="34" charset="0"/>
                <a:ea typeface="Verdana" pitchFamily="34" charset="0"/>
                <a:cs typeface="Verdana" pitchFamily="34" charset="0"/>
              </a:rPr>
              <a:t>beschreibenden Textes. </a:t>
            </a:r>
          </a:p>
          <a:p>
            <a:pPr marL="609600" marR="0" lvl="0" indent="-609600" algn="l" defTabSz="914400" rtl="0" eaLnBrk="0" fontAlgn="base" latinLnBrk="0" hangingPunct="0">
              <a:lnSpc>
                <a:spcPct val="100000"/>
              </a:lnSpc>
              <a:spcBef>
                <a:spcPct val="20000"/>
              </a:spcBef>
              <a:spcAft>
                <a:spcPct val="0"/>
              </a:spcAft>
              <a:buClrTx/>
              <a:buSzTx/>
              <a:tabLst/>
              <a:defRPr/>
            </a:pPr>
            <a:endParaRPr lang="de-DE" sz="12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endParaRPr lang="de-DE" sz="1000" kern="0" dirty="0">
              <a:latin typeface="Verdana" pitchFamily="34" charset="0"/>
              <a:ea typeface="Verdana" pitchFamily="34" charset="0"/>
              <a:cs typeface="Verdana" pitchFamily="34" charset="0"/>
            </a:endParaRP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a:latin typeface="Verdana" pitchFamily="34" charset="0"/>
                <a:ea typeface="Verdana" pitchFamily="34" charset="0"/>
                <a:cs typeface="Verdana" pitchFamily="34" charset="0"/>
              </a:rPr>
              <a:t>Quelle:</a:t>
            </a: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a:latin typeface="Verdana" pitchFamily="34" charset="0"/>
                <a:ea typeface="Verdana" pitchFamily="34" charset="0"/>
                <a:cs typeface="Verdana" pitchFamily="34" charset="0"/>
              </a:rPr>
              <a:t>Elke Peter: Mikroskopieren lernen. </a:t>
            </a:r>
          </a:p>
          <a:p>
            <a:pPr marL="609600" marR="0" lvl="0" indent="-609600" algn="l" defTabSz="914400" rtl="0" eaLnBrk="0" fontAlgn="base" latinLnBrk="0" hangingPunct="0">
              <a:lnSpc>
                <a:spcPct val="100000"/>
              </a:lnSpc>
              <a:spcBef>
                <a:spcPct val="20000"/>
              </a:spcBef>
              <a:spcAft>
                <a:spcPct val="0"/>
              </a:spcAft>
              <a:buClrTx/>
              <a:buSzTx/>
              <a:tabLst/>
              <a:defRPr/>
            </a:pPr>
            <a:r>
              <a:rPr lang="de-DE" sz="1000" kern="0" dirty="0">
                <a:latin typeface="Verdana" pitchFamily="34" charset="0"/>
                <a:ea typeface="Verdana" pitchFamily="34" charset="0"/>
                <a:cs typeface="Verdana" pitchFamily="34" charset="0"/>
              </a:rPr>
              <a:t>In: </a:t>
            </a:r>
            <a:r>
              <a:rPr lang="de-DE" sz="1000" kern="0" dirty="0" err="1">
                <a:latin typeface="Verdana" pitchFamily="34" charset="0"/>
                <a:ea typeface="Verdana" pitchFamily="34" charset="0"/>
                <a:cs typeface="Verdana" pitchFamily="34" charset="0"/>
              </a:rPr>
              <a:t>lernchancen</a:t>
            </a:r>
            <a:r>
              <a:rPr lang="de-DE" sz="1000" kern="0" dirty="0">
                <a:latin typeface="Verdana" pitchFamily="34" charset="0"/>
                <a:ea typeface="Verdana" pitchFamily="34" charset="0"/>
                <a:cs typeface="Verdana" pitchFamily="34" charset="0"/>
              </a:rPr>
              <a:t> 42/2004, S. 22 - 29 </a:t>
            </a:r>
            <a:endParaRPr lang="de-DE" sz="2000" kern="0" dirty="0">
              <a:latin typeface="Verdana" pitchFamily="34" charset="0"/>
              <a:ea typeface="Verdana" pitchFamily="34" charset="0"/>
              <a:cs typeface="Verdana" pitchFamily="34" charset="0"/>
            </a:endParaRPr>
          </a:p>
        </p:txBody>
      </p:sp>
      <p:pic>
        <p:nvPicPr>
          <p:cNvPr id="45057" name="Picture 1"/>
          <p:cNvPicPr>
            <a:picLocks noChangeAspect="1" noChangeArrowheads="1"/>
          </p:cNvPicPr>
          <p:nvPr/>
        </p:nvPicPr>
        <p:blipFill>
          <a:blip r:embed="rId3" cstate="print"/>
          <a:srcRect/>
          <a:stretch>
            <a:fillRect/>
          </a:stretch>
        </p:blipFill>
        <p:spPr bwMode="auto">
          <a:xfrm rot="16200000">
            <a:off x="3775772" y="1115694"/>
            <a:ext cx="4315569" cy="5917846"/>
          </a:xfrm>
          <a:prstGeom prst="rect">
            <a:avLst/>
          </a:prstGeom>
          <a:noFill/>
          <a:ln w="9525">
            <a:noFill/>
            <a:miter lim="800000"/>
            <a:headEnd/>
            <a:tailEnd/>
          </a:ln>
        </p:spPr>
      </p:pic>
      <p:sp>
        <p:nvSpPr>
          <p:cNvPr id="9"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95848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7"/>
                                        </p:tgtEl>
                                        <p:attrNameLst>
                                          <p:attrName>style.visibility</p:attrName>
                                        </p:attrNameLst>
                                      </p:cBhvr>
                                      <p:to>
                                        <p:strVal val="visible"/>
                                      </p:to>
                                    </p:set>
                                    <p:animEffect transition="in" filter="blinds(horizontal)">
                                      <p:cBhvr>
                                        <p:cTn id="10" dur="500"/>
                                        <p:tgtEl>
                                          <p:spTgt spid="4505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linds(horizontal)">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blinds(horizontal)">
                                      <p:cBhvr>
                                        <p:cTn id="20" dur="500"/>
                                        <p:tgtEl>
                                          <p:spTgt spid="7">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blinds(horizontal)">
                                      <p:cBhvr>
                                        <p:cTn id="23" dur="500"/>
                                        <p:tgtEl>
                                          <p:spTgt spid="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blinds(horizontal)">
                                      <p:cBhvr>
                                        <p:cTn id="26" dur="500"/>
                                        <p:tgtEl>
                                          <p:spTgt spid="7">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blinds(horizontal)">
                                      <p:cBhvr>
                                        <p:cTn id="29" dur="500"/>
                                        <p:tgtEl>
                                          <p:spTgt spid="7">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blinds(horizontal)">
                                      <p:cBhvr>
                                        <p:cTn id="32" dur="500"/>
                                        <p:tgtEl>
                                          <p:spTgt spid="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animEffect transition="in" filter="blinds(horizontal)">
                                      <p:cBhvr>
                                        <p:cTn id="37" dur="500"/>
                                        <p:tgtEl>
                                          <p:spTgt spid="7">
                                            <p:txEl>
                                              <p:pRg st="15" end="1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7">
                                            <p:txEl>
                                              <p:pRg st="16" end="16"/>
                                            </p:txEl>
                                          </p:spTgt>
                                        </p:tgtEl>
                                        <p:attrNameLst>
                                          <p:attrName>style.visibility</p:attrName>
                                        </p:attrNameLst>
                                      </p:cBhvr>
                                      <p:to>
                                        <p:strVal val="visible"/>
                                      </p:to>
                                    </p:set>
                                    <p:animEffect transition="in" filter="blinds(horizontal)">
                                      <p:cBhvr>
                                        <p:cTn id="40" dur="500"/>
                                        <p:tgtEl>
                                          <p:spTgt spid="7">
                                            <p:txEl>
                                              <p:pRg st="16" end="1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17" end="17"/>
                                            </p:txEl>
                                          </p:spTgt>
                                        </p:tgtEl>
                                        <p:attrNameLst>
                                          <p:attrName>style.visibility</p:attrName>
                                        </p:attrNameLst>
                                      </p:cBhvr>
                                      <p:to>
                                        <p:strVal val="visible"/>
                                      </p:to>
                                    </p:set>
                                    <p:animEffect transition="in" filter="blinds(horizontal)">
                                      <p:cBhvr>
                                        <p:cTn id="43"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59632" y="125760"/>
            <a:ext cx="6552728" cy="1215008"/>
          </a:xfrm>
        </p:spPr>
        <p:txBody>
          <a:bodyPr/>
          <a:lstStyle/>
          <a:p>
            <a:pPr marL="609600" lvl="0" indent="-609600">
              <a:spcBef>
                <a:spcPct val="20000"/>
              </a:spcBef>
              <a:defRPr/>
            </a:pPr>
            <a:r>
              <a:rPr lang="de-DE" sz="2400" dirty="0">
                <a:solidFill>
                  <a:srgbClr val="000000"/>
                </a:solidFill>
                <a:latin typeface="Verdana" pitchFamily="34" charset="0"/>
                <a:ea typeface="Verdana" pitchFamily="34" charset="0"/>
                <a:cs typeface="Verdana" pitchFamily="34" charset="0"/>
              </a:rPr>
              <a:t>Differenzierung durch zunehmende </a:t>
            </a:r>
            <a:br>
              <a:rPr lang="de-DE" sz="2400" dirty="0">
                <a:solidFill>
                  <a:srgbClr val="000000"/>
                </a:solidFill>
                <a:latin typeface="Verdana" pitchFamily="34" charset="0"/>
                <a:ea typeface="Verdana" pitchFamily="34" charset="0"/>
                <a:cs typeface="Verdana" pitchFamily="34" charset="0"/>
              </a:rPr>
            </a:br>
            <a:r>
              <a:rPr lang="de-DE" sz="2400" dirty="0">
                <a:solidFill>
                  <a:srgbClr val="000000"/>
                </a:solidFill>
                <a:latin typeface="Verdana" pitchFamily="34" charset="0"/>
                <a:ea typeface="Verdana" pitchFamily="34" charset="0"/>
                <a:cs typeface="Verdana" pitchFamily="34" charset="0"/>
              </a:rPr>
              <a:t>Unterstützung </a:t>
            </a:r>
            <a:endParaRPr lang="de-DE" sz="4000" dirty="0">
              <a:solidFill>
                <a:schemeClr val="tx1"/>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2466" name="Picture 2"/>
          <p:cNvPicPr>
            <a:picLocks noChangeAspect="1" noChangeArrowheads="1"/>
          </p:cNvPicPr>
          <p:nvPr/>
        </p:nvPicPr>
        <p:blipFill>
          <a:blip r:embed="rId3" cstate="print"/>
          <a:srcRect/>
          <a:stretch>
            <a:fillRect/>
          </a:stretch>
        </p:blipFill>
        <p:spPr bwMode="auto">
          <a:xfrm>
            <a:off x="652008" y="1123187"/>
            <a:ext cx="3940526" cy="5402560"/>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a:stretch>
            <a:fillRect/>
          </a:stretch>
        </p:blipFill>
        <p:spPr bwMode="auto">
          <a:xfrm rot="10800000">
            <a:off x="4716015" y="1124742"/>
            <a:ext cx="3898467" cy="5328593"/>
          </a:xfrm>
          <a:prstGeom prst="rect">
            <a:avLst/>
          </a:prstGeom>
          <a:noFill/>
          <a:ln w="9525">
            <a:noFill/>
            <a:miter lim="800000"/>
            <a:headEnd/>
            <a:tailEnd/>
          </a:ln>
        </p:spPr>
      </p:pic>
      <p:sp>
        <p:nvSpPr>
          <p:cNvPr id="7" name="Textfeld 6"/>
          <p:cNvSpPr txBox="1"/>
          <p:nvPr/>
        </p:nvSpPr>
        <p:spPr>
          <a:xfrm>
            <a:off x="1707552" y="3068960"/>
            <a:ext cx="2104872"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a:solidFill>
                  <a:schemeClr val="bg1"/>
                </a:solidFill>
                <a:latin typeface="Verdana" pitchFamily="34" charset="0"/>
                <a:ea typeface="Verdana" pitchFamily="34" charset="0"/>
                <a:cs typeface="Verdana" pitchFamily="34" charset="0"/>
              </a:rPr>
              <a:t>Text</a:t>
            </a:r>
          </a:p>
          <a:p>
            <a:pPr algn="ctr"/>
            <a:r>
              <a:rPr lang="de-DE" sz="1800" b="1" dirty="0">
                <a:solidFill>
                  <a:schemeClr val="bg1"/>
                </a:solidFill>
                <a:latin typeface="Verdana" pitchFamily="34" charset="0"/>
                <a:ea typeface="Verdana" pitchFamily="34" charset="0"/>
                <a:cs typeface="Verdana" pitchFamily="34" charset="0"/>
              </a:rPr>
              <a:t>eigenständig </a:t>
            </a:r>
          </a:p>
          <a:p>
            <a:r>
              <a:rPr lang="de-DE" sz="1800" b="1" dirty="0">
                <a:solidFill>
                  <a:schemeClr val="bg1"/>
                </a:solidFill>
                <a:latin typeface="Verdana" pitchFamily="34" charset="0"/>
                <a:ea typeface="Verdana" pitchFamily="34" charset="0"/>
                <a:cs typeface="Verdana" pitchFamily="34" charset="0"/>
              </a:rPr>
              <a:t>zu erschließen</a:t>
            </a:r>
          </a:p>
        </p:txBody>
      </p:sp>
      <p:sp>
        <p:nvSpPr>
          <p:cNvPr id="10"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grpSp>
        <p:nvGrpSpPr>
          <p:cNvPr id="3" name="Gruppieren 2"/>
          <p:cNvGrpSpPr/>
          <p:nvPr/>
        </p:nvGrpSpPr>
        <p:grpSpPr>
          <a:xfrm>
            <a:off x="4925853" y="1916832"/>
            <a:ext cx="3517439" cy="3275691"/>
            <a:chOff x="4880877" y="1881501"/>
            <a:chExt cx="3517439" cy="3275691"/>
          </a:xfrm>
        </p:grpSpPr>
        <p:sp>
          <p:nvSpPr>
            <p:cNvPr id="2" name="Rechteck 1"/>
            <p:cNvSpPr/>
            <p:nvPr/>
          </p:nvSpPr>
          <p:spPr>
            <a:xfrm>
              <a:off x="6779962" y="5013176"/>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5652120" y="4569224"/>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668344" y="4077072"/>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880877" y="4005064"/>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648423" y="1881501"/>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655436" y="3174274"/>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275986" y="3505573"/>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636026" y="3726594"/>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7140002" y="3868526"/>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7275986" y="4797584"/>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789854" y="5013176"/>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p:nvSpPr>
          <p:spPr>
            <a:xfrm>
              <a:off x="7678236" y="4077072"/>
              <a:ext cx="720080" cy="144016"/>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7285878" y="4797584"/>
              <a:ext cx="720080" cy="112465"/>
            </a:xfrm>
            <a:prstGeom prst="rect">
              <a:avLst/>
            </a:prstGeom>
            <a:solidFill>
              <a:srgbClr val="0099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 name="Textfeld 7"/>
          <p:cNvSpPr txBox="1"/>
          <p:nvPr/>
        </p:nvSpPr>
        <p:spPr>
          <a:xfrm>
            <a:off x="5769414" y="3096600"/>
            <a:ext cx="1689886"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a:solidFill>
                  <a:schemeClr val="bg1"/>
                </a:solidFill>
                <a:latin typeface="Verdana" pitchFamily="34" charset="0"/>
                <a:ea typeface="Verdana" pitchFamily="34" charset="0"/>
                <a:cs typeface="Verdana" pitchFamily="34" charset="0"/>
              </a:rPr>
              <a:t>Text</a:t>
            </a:r>
          </a:p>
          <a:p>
            <a:pPr algn="ctr"/>
            <a:r>
              <a:rPr lang="de-DE" sz="1800" b="1" dirty="0">
                <a:solidFill>
                  <a:schemeClr val="bg1"/>
                </a:solidFill>
                <a:latin typeface="Verdana" pitchFamily="34" charset="0"/>
                <a:ea typeface="Verdana" pitchFamily="34" charset="0"/>
                <a:cs typeface="Verdana" pitchFamily="34" charset="0"/>
              </a:rPr>
              <a:t>mit Hervor-</a:t>
            </a:r>
          </a:p>
          <a:p>
            <a:pPr algn="ctr"/>
            <a:r>
              <a:rPr lang="de-DE" sz="1800" b="1" dirty="0" err="1">
                <a:solidFill>
                  <a:schemeClr val="bg1"/>
                </a:solidFill>
                <a:latin typeface="Verdana" pitchFamily="34" charset="0"/>
                <a:ea typeface="Verdana" pitchFamily="34" charset="0"/>
                <a:cs typeface="Verdana" pitchFamily="34" charset="0"/>
              </a:rPr>
              <a:t>hebungen</a:t>
            </a:r>
            <a:endParaRPr lang="de-DE" sz="18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13080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blinds(horizontal)">
                                      <p:cBhvr>
                                        <p:cTn id="17" dur="500"/>
                                        <p:tgtEl>
                                          <p:spTgt spid="62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cstate="print"/>
          <a:srcRect/>
          <a:stretch>
            <a:fillRect/>
          </a:stretch>
        </p:blipFill>
        <p:spPr bwMode="auto">
          <a:xfrm rot="5400000">
            <a:off x="3955311" y="1910891"/>
            <a:ext cx="5311071" cy="3843186"/>
          </a:xfrm>
          <a:prstGeom prst="rect">
            <a:avLst/>
          </a:prstGeom>
          <a:noFill/>
          <a:ln w="9525">
            <a:noFill/>
            <a:miter lim="800000"/>
            <a:headEnd/>
            <a:tailEnd/>
          </a:ln>
        </p:spPr>
      </p:pic>
      <p:sp>
        <p:nvSpPr>
          <p:cNvPr id="3075" name="Rectangle 2"/>
          <p:cNvSpPr>
            <a:spLocks noGrp="1" noChangeArrowheads="1"/>
          </p:cNvSpPr>
          <p:nvPr>
            <p:ph type="title"/>
          </p:nvPr>
        </p:nvSpPr>
        <p:spPr>
          <a:xfrm>
            <a:off x="1259632" y="125760"/>
            <a:ext cx="6336704" cy="1215008"/>
          </a:xfrm>
        </p:spPr>
        <p:txBody>
          <a:bodyPr/>
          <a:lstStyle/>
          <a:p>
            <a:pPr marL="609600" lvl="0" indent="-609600">
              <a:spcBef>
                <a:spcPct val="20000"/>
              </a:spcBef>
              <a:defRPr/>
            </a:pPr>
            <a:r>
              <a:rPr lang="de-DE" sz="2400" dirty="0">
                <a:solidFill>
                  <a:srgbClr val="000000"/>
                </a:solidFill>
                <a:latin typeface="Verdana" pitchFamily="34" charset="0"/>
                <a:ea typeface="Verdana" pitchFamily="34" charset="0"/>
                <a:cs typeface="Verdana" pitchFamily="34" charset="0"/>
              </a:rPr>
              <a:t>Differenzierung durch zunehmende </a:t>
            </a:r>
            <a:br>
              <a:rPr lang="de-DE" sz="2400" dirty="0">
                <a:solidFill>
                  <a:srgbClr val="000000"/>
                </a:solidFill>
                <a:latin typeface="Verdana" pitchFamily="34" charset="0"/>
                <a:ea typeface="Verdana" pitchFamily="34" charset="0"/>
                <a:cs typeface="Verdana" pitchFamily="34" charset="0"/>
              </a:rPr>
            </a:br>
            <a:r>
              <a:rPr lang="de-DE" sz="2400" dirty="0">
                <a:solidFill>
                  <a:srgbClr val="000000"/>
                </a:solidFill>
                <a:latin typeface="Verdana" pitchFamily="34" charset="0"/>
                <a:ea typeface="Verdana" pitchFamily="34" charset="0"/>
                <a:cs typeface="Verdana" pitchFamily="34" charset="0"/>
              </a:rPr>
              <a:t>Unterstützung </a:t>
            </a:r>
            <a:endParaRPr lang="de-DE" sz="4000" dirty="0">
              <a:solidFill>
                <a:schemeClr val="tx1"/>
              </a:solidFill>
              <a:latin typeface="Verdana" pitchFamily="34" charset="0"/>
              <a:ea typeface="Verdana" pitchFamily="34" charset="0"/>
              <a:cs typeface="Verdana" pitchFamily="34"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3491" name="Picture 3"/>
          <p:cNvPicPr>
            <a:picLocks noChangeAspect="1" noChangeArrowheads="1"/>
          </p:cNvPicPr>
          <p:nvPr/>
        </p:nvPicPr>
        <p:blipFill>
          <a:blip r:embed="rId4" cstate="print"/>
          <a:srcRect/>
          <a:stretch>
            <a:fillRect/>
          </a:stretch>
        </p:blipFill>
        <p:spPr bwMode="auto">
          <a:xfrm rot="16200000">
            <a:off x="-102330" y="1910639"/>
            <a:ext cx="5256587" cy="3828806"/>
          </a:xfrm>
          <a:prstGeom prst="rect">
            <a:avLst/>
          </a:prstGeom>
          <a:noFill/>
          <a:ln w="9525">
            <a:noFill/>
            <a:miter lim="800000"/>
            <a:headEnd/>
            <a:tailEnd/>
          </a:ln>
        </p:spPr>
      </p:pic>
      <p:sp>
        <p:nvSpPr>
          <p:cNvPr id="7" name="Textfeld 6"/>
          <p:cNvSpPr txBox="1"/>
          <p:nvPr/>
        </p:nvSpPr>
        <p:spPr>
          <a:xfrm>
            <a:off x="1616886" y="3068960"/>
            <a:ext cx="2286203" cy="1200329"/>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a:solidFill>
                  <a:schemeClr val="bg1"/>
                </a:solidFill>
                <a:latin typeface="Verdana" pitchFamily="34" charset="0"/>
                <a:ea typeface="Verdana" pitchFamily="34" charset="0"/>
                <a:cs typeface="Verdana" pitchFamily="34" charset="0"/>
              </a:rPr>
              <a:t>Begriffe</a:t>
            </a:r>
          </a:p>
          <a:p>
            <a:pPr algn="ctr"/>
            <a:r>
              <a:rPr lang="de-DE" sz="1800" b="1" dirty="0">
                <a:solidFill>
                  <a:schemeClr val="bg1"/>
                </a:solidFill>
                <a:latin typeface="Verdana" pitchFamily="34" charset="0"/>
                <a:ea typeface="Verdana" pitchFamily="34" charset="0"/>
                <a:cs typeface="Verdana" pitchFamily="34" charset="0"/>
              </a:rPr>
              <a:t>und zugehörige </a:t>
            </a:r>
            <a:br>
              <a:rPr lang="de-DE" sz="1800" b="1" dirty="0">
                <a:solidFill>
                  <a:schemeClr val="bg1"/>
                </a:solidFill>
                <a:latin typeface="Verdana" pitchFamily="34" charset="0"/>
                <a:ea typeface="Verdana" pitchFamily="34" charset="0"/>
                <a:cs typeface="Verdana" pitchFamily="34" charset="0"/>
              </a:rPr>
            </a:br>
            <a:r>
              <a:rPr lang="de-DE" sz="1800" b="1" dirty="0">
                <a:solidFill>
                  <a:schemeClr val="bg1"/>
                </a:solidFill>
                <a:latin typeface="Verdana" pitchFamily="34" charset="0"/>
                <a:ea typeface="Verdana" pitchFamily="34" charset="0"/>
                <a:cs typeface="Verdana" pitchFamily="34" charset="0"/>
              </a:rPr>
              <a:t>Erläuterungen</a:t>
            </a:r>
          </a:p>
        </p:txBody>
      </p:sp>
      <p:sp>
        <p:nvSpPr>
          <p:cNvPr id="8" name="Textfeld 7"/>
          <p:cNvSpPr txBox="1"/>
          <p:nvPr/>
        </p:nvSpPr>
        <p:spPr>
          <a:xfrm>
            <a:off x="5280605" y="3068960"/>
            <a:ext cx="2638864" cy="1477328"/>
          </a:xfrm>
          <a:prstGeom prst="rect">
            <a:avLst/>
          </a:prstGeom>
          <a:solidFill>
            <a:srgbClr val="C00000"/>
          </a:solidFill>
          <a:effectLst>
            <a:outerShdw blurRad="152400" dist="38100" dir="2700000" sx="110000" sy="110000" algn="tl" rotWithShape="0">
              <a:schemeClr val="bg1">
                <a:lumMod val="65000"/>
                <a:alpha val="52000"/>
              </a:schemeClr>
            </a:outerShdw>
          </a:effectLst>
        </p:spPr>
        <p:txBody>
          <a:bodyPr wrap="none" rtlCol="0">
            <a:spAutoFit/>
          </a:bodyPr>
          <a:lstStyle/>
          <a:p>
            <a:pPr algn="ctr"/>
            <a:r>
              <a:rPr lang="de-DE" sz="3600" dirty="0">
                <a:solidFill>
                  <a:schemeClr val="bg1"/>
                </a:solidFill>
                <a:latin typeface="Verdana" pitchFamily="34" charset="0"/>
                <a:ea typeface="Verdana" pitchFamily="34" charset="0"/>
                <a:cs typeface="Verdana" pitchFamily="34" charset="0"/>
              </a:rPr>
              <a:t>Kärtchen</a:t>
            </a:r>
          </a:p>
          <a:p>
            <a:pPr algn="ctr"/>
            <a:r>
              <a:rPr lang="de-DE" sz="1800" b="1" dirty="0">
                <a:solidFill>
                  <a:schemeClr val="bg1"/>
                </a:solidFill>
                <a:latin typeface="Verdana" pitchFamily="34" charset="0"/>
                <a:ea typeface="Verdana" pitchFamily="34" charset="0"/>
                <a:cs typeface="Verdana" pitchFamily="34" charset="0"/>
              </a:rPr>
              <a:t>zum Ordnen - </a:t>
            </a:r>
            <a:br>
              <a:rPr lang="de-DE" sz="1800" b="1" dirty="0">
                <a:solidFill>
                  <a:schemeClr val="bg1"/>
                </a:solidFill>
                <a:latin typeface="Verdana" pitchFamily="34" charset="0"/>
                <a:ea typeface="Verdana" pitchFamily="34" charset="0"/>
                <a:cs typeface="Verdana" pitchFamily="34" charset="0"/>
              </a:rPr>
            </a:br>
            <a:r>
              <a:rPr lang="de-DE" sz="1800" b="1" dirty="0">
                <a:solidFill>
                  <a:schemeClr val="bg1"/>
                </a:solidFill>
                <a:latin typeface="Verdana" pitchFamily="34" charset="0"/>
                <a:ea typeface="Verdana" pitchFamily="34" charset="0"/>
                <a:cs typeface="Verdana" pitchFamily="34" charset="0"/>
              </a:rPr>
              <a:t>anschließend</a:t>
            </a:r>
            <a:br>
              <a:rPr lang="de-DE" sz="1800" b="1" dirty="0">
                <a:solidFill>
                  <a:schemeClr val="bg1"/>
                </a:solidFill>
                <a:latin typeface="Verdana" pitchFamily="34" charset="0"/>
                <a:ea typeface="Verdana" pitchFamily="34" charset="0"/>
                <a:cs typeface="Verdana" pitchFamily="34" charset="0"/>
              </a:rPr>
            </a:br>
            <a:r>
              <a:rPr lang="de-DE" sz="1800" b="1" dirty="0">
                <a:solidFill>
                  <a:schemeClr val="bg1"/>
                </a:solidFill>
                <a:latin typeface="Verdana" pitchFamily="34" charset="0"/>
                <a:ea typeface="Verdana" pitchFamily="34" charset="0"/>
                <a:cs typeface="Verdana" pitchFamily="34" charset="0"/>
              </a:rPr>
              <a:t>Skizze beschriften </a:t>
            </a:r>
          </a:p>
        </p:txBody>
      </p:sp>
      <p:sp>
        <p:nvSpPr>
          <p:cNvPr id="10"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850813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linds(horizontal)">
                                      <p:cBhvr>
                                        <p:cTn id="17" dur="500"/>
                                        <p:tgtEl>
                                          <p:spTgt spid="634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339752" y="1160748"/>
            <a:ext cx="3456384" cy="30243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Wofür das Beispiel steht</a:t>
            </a:r>
            <a:endParaRPr lang="de-DE" sz="1600" dirty="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1736031"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sp>
        <p:nvSpPr>
          <p:cNvPr id="4" name="Text Box 6"/>
          <p:cNvSpPr txBox="1">
            <a:spLocks noChangeArrowheads="1"/>
          </p:cNvSpPr>
          <p:nvPr/>
        </p:nvSpPr>
        <p:spPr bwMode="auto">
          <a:xfrm rot="5400000">
            <a:off x="6027365" y="3197771"/>
            <a:ext cx="5372101" cy="36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e-DE" altLang="de-DE" sz="800" b="0" i="0" u="none" strike="noStrike" cap="none" normalizeH="0" baseline="0" dirty="0">
                <a:ln>
                  <a:noFill/>
                </a:ln>
                <a:solidFill>
                  <a:schemeClr val="tx1"/>
                </a:solidFill>
                <a:effectLst/>
                <a:latin typeface="Calibri" panose="020F0502020204030204" pitchFamily="34" charset="0"/>
              </a:rPr>
              <a:t>Dominik </a:t>
            </a:r>
            <a:r>
              <a:rPr kumimoji="0" lang="de-DE" altLang="de-DE" sz="800" b="0" i="0" u="none" strike="noStrike" cap="none" normalizeH="0" baseline="0" dirty="0" err="1">
                <a:ln>
                  <a:noFill/>
                </a:ln>
                <a:solidFill>
                  <a:schemeClr val="tx1"/>
                </a:solidFill>
                <a:effectLst/>
                <a:latin typeface="Calibri" panose="020F0502020204030204" pitchFamily="34" charset="0"/>
              </a:rPr>
              <a:t>Leiß</a:t>
            </a:r>
            <a:r>
              <a:rPr kumimoji="0" lang="de-DE" altLang="de-DE" sz="8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800" b="0" i="0" u="none" strike="noStrike" cap="none" normalizeH="0" baseline="0" dirty="0" err="1">
                <a:ln>
                  <a:noFill/>
                </a:ln>
                <a:solidFill>
                  <a:schemeClr val="tx1"/>
                </a:solidFill>
                <a:effectLst/>
                <a:latin typeface="Calibri" panose="020F0502020204030204" pitchFamily="34" charset="0"/>
              </a:rPr>
              <a:t>juchhuhu</a:t>
            </a:r>
            <a:r>
              <a:rPr kumimoji="0" lang="de-DE" altLang="de-DE" sz="800" b="0" i="0" u="none" strike="noStrike" cap="none" normalizeH="0" baseline="0" dirty="0">
                <a:ln>
                  <a:noFill/>
                </a:ln>
                <a:solidFill>
                  <a:schemeClr val="tx1"/>
                </a:solidFill>
                <a:effectLst/>
                <a:latin typeface="Calibri" panose="020F0502020204030204" pitchFamily="34" charset="0"/>
              </a:rPr>
              <a:t>... In: R. </a:t>
            </a:r>
            <a:r>
              <a:rPr kumimoji="0" lang="de-DE" altLang="de-DE" sz="800" b="0" i="0" u="none" strike="noStrike" cap="none" normalizeH="0" baseline="0" dirty="0" err="1">
                <a:ln>
                  <a:noFill/>
                </a:ln>
                <a:solidFill>
                  <a:schemeClr val="tx1"/>
                </a:solidFill>
                <a:effectLst/>
                <a:latin typeface="Calibri" panose="020F0502020204030204" pitchFamily="34" charset="0"/>
              </a:rPr>
              <a:t>Duit</a:t>
            </a:r>
            <a:r>
              <a:rPr kumimoji="0" lang="de-DE" altLang="de-DE" sz="8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 name="Sprechblase: rechteckig mit abgerundeten Ecken 7"/>
          <p:cNvSpPr/>
          <p:nvPr/>
        </p:nvSpPr>
        <p:spPr>
          <a:xfrm>
            <a:off x="467544" y="4077072"/>
            <a:ext cx="1944216" cy="1296144"/>
          </a:xfrm>
          <a:prstGeom prst="wedgeRoundRectCallout">
            <a:avLst>
              <a:gd name="adj1" fmla="val 66512"/>
              <a:gd name="adj2" fmla="val -9875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Kompetenz-erwerb</a:t>
            </a:r>
            <a:endParaRPr lang="de-DE" dirty="0">
              <a:solidFill>
                <a:schemeClr val="tx1"/>
              </a:solidFill>
              <a:latin typeface="Arial" panose="020B0604020202020204" pitchFamily="34" charset="0"/>
              <a:cs typeface="Arial" panose="020B0604020202020204" pitchFamily="34" charset="0"/>
            </a:endParaRPr>
          </a:p>
        </p:txBody>
      </p:sp>
      <p:sp>
        <p:nvSpPr>
          <p:cNvPr id="12" name="Sprechblase: rechteckig mit abgerundeten Ecken 11"/>
          <p:cNvSpPr/>
          <p:nvPr/>
        </p:nvSpPr>
        <p:spPr>
          <a:xfrm>
            <a:off x="2699792" y="4663988"/>
            <a:ext cx="2050639" cy="1296144"/>
          </a:xfrm>
          <a:prstGeom prst="wedgeRoundRectCallout">
            <a:avLst>
              <a:gd name="adj1" fmla="val -2915"/>
              <a:gd name="adj2" fmla="val -11764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Arial" panose="020B0604020202020204" pitchFamily="34" charset="0"/>
                <a:cs typeface="Arial" panose="020B0604020202020204" pitchFamily="34" charset="0"/>
              </a:rPr>
              <a:t>Umgang mit </a:t>
            </a:r>
            <a:r>
              <a:rPr lang="de-DE" sz="1800" dirty="0" err="1">
                <a:solidFill>
                  <a:schemeClr val="tx1"/>
                </a:solidFill>
                <a:latin typeface="Arial" panose="020B0604020202020204" pitchFamily="34" charset="0"/>
                <a:cs typeface="Arial" panose="020B0604020202020204" pitchFamily="34" charset="0"/>
              </a:rPr>
              <a:t>diskontinuier-lichen</a:t>
            </a:r>
            <a:r>
              <a:rPr lang="de-DE" sz="1800" dirty="0">
                <a:solidFill>
                  <a:schemeClr val="tx1"/>
                </a:solidFill>
                <a:latin typeface="Arial" panose="020B0604020202020204" pitchFamily="34" charset="0"/>
                <a:cs typeface="Arial" panose="020B0604020202020204" pitchFamily="34" charset="0"/>
              </a:rPr>
              <a:t> Texten</a:t>
            </a:r>
            <a:endParaRPr lang="de-DE" sz="2000" dirty="0">
              <a:solidFill>
                <a:schemeClr val="tx1"/>
              </a:solidFill>
              <a:latin typeface="Arial" panose="020B0604020202020204" pitchFamily="34" charset="0"/>
              <a:cs typeface="Arial" panose="020B0604020202020204" pitchFamily="34" charset="0"/>
            </a:endParaRPr>
          </a:p>
        </p:txBody>
      </p:sp>
      <p:sp>
        <p:nvSpPr>
          <p:cNvPr id="13" name="Sprechblase: rechteckig mit abgerundeten Ecken 12"/>
          <p:cNvSpPr/>
          <p:nvPr/>
        </p:nvSpPr>
        <p:spPr>
          <a:xfrm>
            <a:off x="4951195" y="4688086"/>
            <a:ext cx="1905907" cy="1309105"/>
          </a:xfrm>
          <a:prstGeom prst="wedgeRoundRectCallout">
            <a:avLst>
              <a:gd name="adj1" fmla="val -55826"/>
              <a:gd name="adj2" fmla="val -11848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a:solidFill>
                  <a:schemeClr val="tx1"/>
                </a:solidFill>
                <a:latin typeface="Arial" panose="020B0604020202020204" pitchFamily="34" charset="0"/>
                <a:cs typeface="Arial" panose="020B0604020202020204" pitchFamily="34" charset="0"/>
              </a:rPr>
              <a:t>Sinnent</a:t>
            </a:r>
            <a:r>
              <a:rPr lang="de-DE" sz="1800" dirty="0">
                <a:solidFill>
                  <a:schemeClr val="tx1"/>
                </a:solidFill>
                <a:latin typeface="Arial" panose="020B0604020202020204" pitchFamily="34" charset="0"/>
                <a:cs typeface="Arial" panose="020B0604020202020204" pitchFamily="34" charset="0"/>
              </a:rPr>
              <a:t>-nehmendes Lesen</a:t>
            </a:r>
          </a:p>
        </p:txBody>
      </p:sp>
      <p:sp>
        <p:nvSpPr>
          <p:cNvPr id="14" name="Sprechblase: rechteckig mit abgerundeten Ecken 13"/>
          <p:cNvSpPr/>
          <p:nvPr/>
        </p:nvSpPr>
        <p:spPr>
          <a:xfrm>
            <a:off x="6262599" y="3219332"/>
            <a:ext cx="1944216" cy="1296144"/>
          </a:xfrm>
          <a:prstGeom prst="wedgeRoundRectCallout">
            <a:avLst>
              <a:gd name="adj1" fmla="val -90820"/>
              <a:gd name="adj2" fmla="val -5423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latin typeface="Arial" panose="020B0604020202020204" pitchFamily="34" charset="0"/>
                <a:cs typeface="Arial" panose="020B0604020202020204" pitchFamily="34" charset="0"/>
              </a:rPr>
              <a:t>Informations-verarbeitung</a:t>
            </a:r>
            <a:endParaRPr lang="de-DE" sz="1800" dirty="0"/>
          </a:p>
        </p:txBody>
      </p:sp>
      <p:sp>
        <p:nvSpPr>
          <p:cNvPr id="15" name="Sprechblase: rechteckig mit abgerundeten Ecken 14"/>
          <p:cNvSpPr/>
          <p:nvPr/>
        </p:nvSpPr>
        <p:spPr>
          <a:xfrm>
            <a:off x="6361694" y="1413706"/>
            <a:ext cx="1944216" cy="1296144"/>
          </a:xfrm>
          <a:prstGeom prst="wedgeRoundRectCallout">
            <a:avLst>
              <a:gd name="adj1" fmla="val -91100"/>
              <a:gd name="adj2" fmla="val 3562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Typischer</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Wechsel der Darstellungsform</a:t>
            </a:r>
            <a:endParaRPr lang="de-DE" sz="1600" dirty="0"/>
          </a:p>
        </p:txBody>
      </p:sp>
      <p:sp>
        <p:nvSpPr>
          <p:cNvPr id="18" name="Sprechblase: rechteckig mit abgerundeten Ecken 17"/>
          <p:cNvSpPr/>
          <p:nvPr/>
        </p:nvSpPr>
        <p:spPr>
          <a:xfrm>
            <a:off x="282271" y="1407486"/>
            <a:ext cx="1944216" cy="1296144"/>
          </a:xfrm>
          <a:prstGeom prst="wedgeRoundRectCallout">
            <a:avLst>
              <a:gd name="adj1" fmla="val 2349"/>
              <a:gd name="adj2" fmla="val -2773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Lehrkraft als Lern-Begleiter</a:t>
            </a:r>
            <a:endParaRPr lang="de-DE" dirty="0">
              <a:solidFill>
                <a:schemeClr val="tx1"/>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127E867E-1AEE-428C-BAEF-9C2C1D17A5FC}"/>
              </a:ext>
            </a:extLst>
          </p:cNvPr>
          <p:cNvPicPr>
            <a:picLocks noChangeAspect="1"/>
          </p:cNvPicPr>
          <p:nvPr/>
        </p:nvPicPr>
        <p:blipFill>
          <a:blip r:embed="rId4"/>
          <a:stretch>
            <a:fillRect/>
          </a:stretch>
        </p:blipFill>
        <p:spPr>
          <a:xfrm>
            <a:off x="3635896" y="1628800"/>
            <a:ext cx="1543050" cy="2043112"/>
          </a:xfrm>
          <a:prstGeom prst="rect">
            <a:avLst/>
          </a:prstGeom>
        </p:spPr>
      </p:pic>
      <p:pic>
        <p:nvPicPr>
          <p:cNvPr id="5" name="Grafik 4">
            <a:extLst>
              <a:ext uri="{FF2B5EF4-FFF2-40B4-BE49-F238E27FC236}">
                <a16:creationId xmlns:a16="http://schemas.microsoft.com/office/drawing/2014/main" id="{B7CFE96C-0A00-45A8-B00C-495607B8E8DC}"/>
              </a:ext>
            </a:extLst>
          </p:cNvPr>
          <p:cNvPicPr>
            <a:picLocks noChangeAspect="1"/>
          </p:cNvPicPr>
          <p:nvPr/>
        </p:nvPicPr>
        <p:blipFill>
          <a:blip r:embed="rId5"/>
          <a:stretch>
            <a:fillRect/>
          </a:stretch>
        </p:blipFill>
        <p:spPr>
          <a:xfrm>
            <a:off x="2915816" y="1700808"/>
            <a:ext cx="816935" cy="1144550"/>
          </a:xfrm>
          <a:prstGeom prst="rect">
            <a:avLst/>
          </a:prstGeom>
          <a:effectLst>
            <a:outerShdw blurRad="63500" sx="110000" sy="110000" algn="ctr" rotWithShape="0">
              <a:prstClr val="black">
                <a:alpha val="40000"/>
              </a:prstClr>
            </a:outerShdw>
          </a:effectLst>
        </p:spPr>
      </p:pic>
    </p:spTree>
    <p:extLst>
      <p:ext uri="{BB962C8B-B14F-4D97-AF65-F5344CB8AC3E}">
        <p14:creationId xmlns:p14="http://schemas.microsoft.com/office/powerpoint/2010/main" val="3899427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734144" y="381000"/>
            <a:ext cx="6934200" cy="1143000"/>
          </a:xfrm>
        </p:spPr>
        <p:txBody>
          <a:bodyPr rtlCol="0">
            <a:normAutofit/>
          </a:bodyPr>
          <a:lstStyle/>
          <a:p>
            <a:pPr eaLnBrk="1" fontAlgn="auto" hangingPunct="1">
              <a:spcAft>
                <a:spcPts val="0"/>
              </a:spcAft>
              <a:defRPr/>
            </a:pPr>
            <a:r>
              <a:rPr lang="de-DE" sz="2600" dirty="0">
                <a:solidFill>
                  <a:schemeClr val="tx1"/>
                </a:solidFill>
                <a:latin typeface="Verdana" pitchFamily="34" charset="0"/>
                <a:ea typeface="Verdana" pitchFamily="34" charset="0"/>
                <a:cs typeface="Verdana" pitchFamily="34" charset="0"/>
              </a:rPr>
              <a:t>Franz E. WEINERT (1930 - 2001)</a:t>
            </a:r>
          </a:p>
        </p:txBody>
      </p:sp>
      <p:sp>
        <p:nvSpPr>
          <p:cNvPr id="18435" name="Rectangle 3"/>
          <p:cNvSpPr>
            <a:spLocks noGrp="1" noChangeArrowheads="1"/>
          </p:cNvSpPr>
          <p:nvPr>
            <p:ph type="body" idx="1"/>
          </p:nvPr>
        </p:nvSpPr>
        <p:spPr>
          <a:xfrm>
            <a:off x="3200400" y="2057400"/>
            <a:ext cx="5334000" cy="939552"/>
          </a:xfrm>
        </p:spPr>
        <p:txBody>
          <a:bodyPr/>
          <a:lstStyle/>
          <a:p>
            <a:pPr eaLnBrk="1" hangingPunct="1">
              <a:buFontTx/>
              <a:buNone/>
            </a:pPr>
            <a:r>
              <a:rPr lang="de-DE" sz="2600" dirty="0">
                <a:latin typeface="Verdana" pitchFamily="34" charset="0"/>
                <a:ea typeface="Verdana" pitchFamily="34" charset="0"/>
                <a:cs typeface="Verdana" pitchFamily="34" charset="0"/>
              </a:rPr>
              <a:t>Trennung von Lern- und </a:t>
            </a:r>
            <a:br>
              <a:rPr lang="de-DE" sz="2600" dirty="0">
                <a:latin typeface="Verdana" pitchFamily="34" charset="0"/>
                <a:ea typeface="Verdana" pitchFamily="34" charset="0"/>
                <a:cs typeface="Verdana" pitchFamily="34" charset="0"/>
              </a:rPr>
            </a:br>
            <a:r>
              <a:rPr lang="de-DE" sz="2600" dirty="0">
                <a:latin typeface="Verdana" pitchFamily="34" charset="0"/>
                <a:ea typeface="Verdana" pitchFamily="34" charset="0"/>
                <a:cs typeface="Verdana" pitchFamily="34" charset="0"/>
              </a:rPr>
              <a:t>Leistungssituationen</a:t>
            </a:r>
          </a:p>
        </p:txBody>
      </p:sp>
      <p:pic>
        <p:nvPicPr>
          <p:cNvPr id="9"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extfeld 7"/>
          <p:cNvSpPr txBox="1"/>
          <p:nvPr/>
        </p:nvSpPr>
        <p:spPr>
          <a:xfrm>
            <a:off x="3059832" y="3501008"/>
            <a:ext cx="5256584" cy="2210175"/>
          </a:xfrm>
          <a:prstGeom prst="rect">
            <a:avLst/>
          </a:prstGeom>
          <a:noFill/>
          <a:ln w="25400">
            <a:solidFill>
              <a:schemeClr val="accent6">
                <a:lumMod val="75000"/>
              </a:schemeClr>
            </a:solidFill>
          </a:ln>
        </p:spPr>
        <p:txBody>
          <a:bodyPr wrap="square" lIns="288000" tIns="180000" bIns="180000" rtlCol="0">
            <a:spAutoFit/>
          </a:bodyPr>
          <a:lstStyle/>
          <a:p>
            <a:r>
              <a:rPr lang="de-DE" dirty="0">
                <a:latin typeface="Verdana" pitchFamily="34" charset="0"/>
                <a:ea typeface="Verdana" pitchFamily="34" charset="0"/>
                <a:cs typeface="Verdana" pitchFamily="34" charset="0"/>
              </a:rPr>
              <a:t>„Wer sich subjektiv in einer </a:t>
            </a:r>
            <a:br>
              <a:rPr lang="de-DE" dirty="0">
                <a:latin typeface="Verdana" pitchFamily="34" charset="0"/>
                <a:ea typeface="Verdana" pitchFamily="34" charset="0"/>
                <a:cs typeface="Verdana" pitchFamily="34" charset="0"/>
              </a:rPr>
            </a:br>
            <a:r>
              <a:rPr lang="de-DE" dirty="0">
                <a:latin typeface="Verdana" pitchFamily="34" charset="0"/>
                <a:ea typeface="Verdana" pitchFamily="34" charset="0"/>
                <a:cs typeface="Verdana" pitchFamily="34" charset="0"/>
              </a:rPr>
              <a:t>Leistungssituation wähnt, bemüht sich in erster Linie darum, Erfolge zu erzielen und Misserfolge zu vermeiden</a:t>
            </a:r>
            <a:r>
              <a:rPr lang="de-DE" dirty="0"/>
              <a:t>.“</a:t>
            </a:r>
          </a:p>
        </p:txBody>
      </p:sp>
      <p:pic>
        <p:nvPicPr>
          <p:cNvPr id="4098" name="Picture 2" descr="http://www.psychologie.uni-heidelberg.de/willkomm/geschichte-entw/poster/images/fotos/weinert.jpg"/>
          <p:cNvPicPr>
            <a:picLocks noChangeAspect="1" noChangeArrowheads="1"/>
          </p:cNvPicPr>
          <p:nvPr/>
        </p:nvPicPr>
        <p:blipFill>
          <a:blip r:embed="rId3" cstate="print"/>
          <a:srcRect/>
          <a:stretch>
            <a:fillRect/>
          </a:stretch>
        </p:blipFill>
        <p:spPr bwMode="auto">
          <a:xfrm>
            <a:off x="1187624" y="1628800"/>
            <a:ext cx="1647825" cy="2543175"/>
          </a:xfrm>
          <a:prstGeom prst="rect">
            <a:avLst/>
          </a:prstGeom>
          <a:noFill/>
        </p:spPr>
      </p:pic>
      <p:sp>
        <p:nvSpPr>
          <p:cNvPr id="10"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6" name="Inhaltsplatzhalter 2"/>
          <p:cNvSpPr txBox="1">
            <a:spLocks/>
          </p:cNvSpPr>
          <p:nvPr/>
        </p:nvSpPr>
        <p:spPr>
          <a:xfrm>
            <a:off x="2339752" y="764704"/>
            <a:ext cx="5184576"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3600" dirty="0">
                <a:latin typeface="Verdana" pitchFamily="34" charset="0"/>
                <a:ea typeface="Verdana" pitchFamily="34" charset="0"/>
                <a:cs typeface="Verdana" pitchFamily="34" charset="0"/>
              </a:rPr>
              <a:t>Was ist lernwirksam?</a:t>
            </a:r>
            <a:endParaRPr kumimoji="0" lang="de-DE" sz="3200" i="0" u="none" strike="noStrike" kern="1200" cap="none" spc="0" normalizeH="0" baseline="0" noProof="0" dirty="0">
              <a:ln>
                <a:noFill/>
              </a:ln>
              <a:effectLst/>
              <a:uLnTx/>
              <a:uFillTx/>
              <a:latin typeface="Verdana" pitchFamily="34" charset="0"/>
              <a:ea typeface="Verdana" pitchFamily="34" charset="0"/>
              <a:cs typeface="Verdana" pitchFamily="34" charset="0"/>
            </a:endParaRPr>
          </a:p>
        </p:txBody>
      </p:sp>
      <p:sp>
        <p:nvSpPr>
          <p:cNvPr id="8" name="Textfeld 7"/>
          <p:cNvSpPr txBox="1"/>
          <p:nvPr/>
        </p:nvSpPr>
        <p:spPr>
          <a:xfrm>
            <a:off x="771617" y="1844824"/>
            <a:ext cx="1558440" cy="400110"/>
          </a:xfrm>
          <a:prstGeom prst="rect">
            <a:avLst/>
          </a:prstGeom>
          <a:noFill/>
        </p:spPr>
        <p:txBody>
          <a:bodyPr wrap="none" rtlCol="0">
            <a:spAutoFit/>
          </a:bodyPr>
          <a:lstStyle/>
          <a:p>
            <a:r>
              <a:rPr lang="de-DE"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2009 / 2013</a:t>
            </a:r>
          </a:p>
        </p:txBody>
      </p:sp>
      <p:sp>
        <p:nvSpPr>
          <p:cNvPr id="11" name="Rechteck 10"/>
          <p:cNvSpPr/>
          <p:nvPr/>
        </p:nvSpPr>
        <p:spPr>
          <a:xfrm>
            <a:off x="755576" y="2256293"/>
            <a:ext cx="1728192" cy="997709"/>
          </a:xfrm>
          <a:prstGeom prst="rect">
            <a:avLst/>
          </a:prstGeom>
        </p:spPr>
        <p:txBody>
          <a:bodyPr wrap="square">
            <a:spAutoFit/>
          </a:bodyPr>
          <a:lstStyle/>
          <a:p>
            <a:pPr>
              <a:spcBef>
                <a:spcPts val="1325"/>
              </a:spcBef>
            </a:pPr>
            <a:r>
              <a:rPr lang="de-DE" sz="1600" dirty="0">
                <a:solidFill>
                  <a:schemeClr val="accent1">
                    <a:lumMod val="50000"/>
                  </a:schemeClr>
                </a:solidFill>
                <a:latin typeface="Linotype Syntax Com Regular" charset="0"/>
                <a:ea typeface="Arial" charset="0"/>
                <a:cs typeface="Arial" charset="0"/>
              </a:rPr>
              <a:t>John Hattie;</a:t>
            </a:r>
          </a:p>
          <a:p>
            <a:pPr>
              <a:spcBef>
                <a:spcPts val="1325"/>
              </a:spcBef>
            </a:pPr>
            <a:r>
              <a:rPr lang="de-DE" sz="1600" dirty="0">
                <a:solidFill>
                  <a:schemeClr val="accent1">
                    <a:lumMod val="50000"/>
                  </a:schemeClr>
                </a:solidFill>
                <a:latin typeface="Linotype Syntax Com Regular" charset="0"/>
                <a:ea typeface="Arial" charset="0"/>
                <a:cs typeface="Arial" charset="0"/>
              </a:rPr>
              <a:t>Lernen sichtbar machen</a:t>
            </a:r>
          </a:p>
        </p:txBody>
      </p:sp>
      <p:sp>
        <p:nvSpPr>
          <p:cNvPr id="12" name="Text Box 12"/>
          <p:cNvSpPr txBox="1">
            <a:spLocks noChangeArrowheads="1"/>
          </p:cNvSpPr>
          <p:nvPr/>
        </p:nvSpPr>
        <p:spPr bwMode="auto">
          <a:xfrm>
            <a:off x="3468960" y="1583216"/>
            <a:ext cx="5423520" cy="4616648"/>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Angstreduktion 	d = .40</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Kooperatives Lernen	d = .41</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Kleingruppenlernen	d = .49</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Peer </a:t>
            </a:r>
            <a:r>
              <a:rPr lang="de-DE" sz="1400" dirty="0" err="1">
                <a:solidFill>
                  <a:srgbClr val="254061"/>
                </a:solidFill>
                <a:latin typeface="Linotype Syntax Com Regular" charset="0"/>
                <a:ea typeface="Arial" charset="0"/>
                <a:cs typeface="Arial" charset="0"/>
              </a:rPr>
              <a:t>Tutoring</a:t>
            </a:r>
            <a:r>
              <a:rPr lang="de-DE" sz="14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678238" algn="l"/>
                <a:tab pos="5645150" algn="l"/>
              </a:tabLst>
            </a:pPr>
            <a:r>
              <a:rPr lang="de-DE" sz="1400" dirty="0" err="1">
                <a:solidFill>
                  <a:srgbClr val="254061"/>
                </a:solidFill>
                <a:latin typeface="Linotype Syntax Com Regular" charset="0"/>
                <a:ea typeface="Arial" charset="0"/>
                <a:cs typeface="Arial" charset="0"/>
              </a:rPr>
              <a:t>Concept</a:t>
            </a:r>
            <a:r>
              <a:rPr lang="de-DE" sz="1400" dirty="0">
                <a:solidFill>
                  <a:srgbClr val="254061"/>
                </a:solidFill>
                <a:latin typeface="Linotype Syntax Com Regular" charset="0"/>
                <a:ea typeface="Arial" charset="0"/>
                <a:cs typeface="Arial" charset="0"/>
              </a:rPr>
              <a:t> </a:t>
            </a:r>
            <a:r>
              <a:rPr lang="de-DE" sz="1400" dirty="0" err="1">
                <a:solidFill>
                  <a:srgbClr val="254061"/>
                </a:solidFill>
                <a:latin typeface="Linotype Syntax Com Regular" charset="0"/>
                <a:ea typeface="Arial" charset="0"/>
                <a:cs typeface="Arial" charset="0"/>
              </a:rPr>
              <a:t>Mapping</a:t>
            </a:r>
            <a:r>
              <a:rPr lang="de-DE" sz="14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Direkte Instruktion	d = .59</a:t>
            </a:r>
          </a:p>
          <a:p>
            <a:pPr marL="457200" indent="-457200">
              <a:lnSpc>
                <a:spcPct val="140000"/>
              </a:lnSpc>
              <a:buFont typeface="Wingdings" charset="2"/>
              <a:buChar char="§"/>
              <a:tabLst>
                <a:tab pos="3678238" algn="l"/>
                <a:tab pos="5645150" algn="l"/>
              </a:tabLst>
            </a:pPr>
            <a:r>
              <a:rPr lang="de-DE" sz="1400" dirty="0" err="1">
                <a:solidFill>
                  <a:srgbClr val="254061"/>
                </a:solidFill>
                <a:latin typeface="Linotype Syntax Com Regular" charset="0"/>
                <a:ea typeface="Arial" charset="0"/>
                <a:cs typeface="Arial" charset="0"/>
              </a:rPr>
              <a:t>Vokalbel</a:t>
            </a:r>
            <a:r>
              <a:rPr lang="de-DE" sz="1400" dirty="0">
                <a:solidFill>
                  <a:srgbClr val="254061"/>
                </a:solidFill>
                <a:latin typeface="Linotype Syntax Com Regular" charset="0"/>
                <a:ea typeface="Arial" charset="0"/>
                <a:cs typeface="Arial" charset="0"/>
              </a:rPr>
              <a:t>-/Wortschatzförderung	d = .67</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678238" algn="l"/>
                <a:tab pos="5645150" algn="l"/>
              </a:tabLst>
            </a:pPr>
            <a:r>
              <a:rPr lang="de-DE" sz="1400" dirty="0" err="1">
                <a:solidFill>
                  <a:srgbClr val="254061"/>
                </a:solidFill>
                <a:latin typeface="Linotype Syntax Com Regular" charset="0"/>
                <a:ea typeface="Arial" charset="0"/>
                <a:cs typeface="Arial" charset="0"/>
              </a:rPr>
              <a:t>Micro</a:t>
            </a:r>
            <a:r>
              <a:rPr lang="de-DE" sz="1400" dirty="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678238" algn="l"/>
                <a:tab pos="5645150" algn="l"/>
              </a:tabLst>
            </a:pPr>
            <a:r>
              <a:rPr lang="de-DE" sz="1400" dirty="0">
                <a:solidFill>
                  <a:srgbClr val="254061"/>
                </a:solidFill>
                <a:latin typeface="Linotype Syntax Com Regular" charset="0"/>
                <a:ea typeface="Arial" charset="0"/>
                <a:cs typeface="Arial" charset="0"/>
              </a:rPr>
              <a:t>Formatives </a:t>
            </a:r>
            <a:r>
              <a:rPr lang="de-DE" sz="1400" dirty="0" err="1">
                <a:solidFill>
                  <a:srgbClr val="254061"/>
                </a:solidFill>
                <a:latin typeface="Linotype Syntax Com Regular" charset="0"/>
                <a:ea typeface="Arial" charset="0"/>
                <a:cs typeface="Arial" charset="0"/>
              </a:rPr>
              <a:t>Assessment</a:t>
            </a:r>
            <a:r>
              <a:rPr lang="de-DE" sz="1400" dirty="0">
                <a:solidFill>
                  <a:srgbClr val="254061"/>
                </a:solidFill>
                <a:latin typeface="Linotype Syntax Com Regular" charset="0"/>
                <a:ea typeface="Arial" charset="0"/>
                <a:cs typeface="Arial" charset="0"/>
              </a:rPr>
              <a:t>	d = .90</a:t>
            </a:r>
          </a:p>
        </p:txBody>
      </p:sp>
      <p:pic>
        <p:nvPicPr>
          <p:cNvPr id="2050" name="Picture 2"/>
          <p:cNvPicPr>
            <a:picLocks noChangeAspect="1" noChangeArrowheads="1"/>
          </p:cNvPicPr>
          <p:nvPr/>
        </p:nvPicPr>
        <p:blipFill>
          <a:blip r:embed="rId3" cstate="print"/>
          <a:srcRect/>
          <a:stretch>
            <a:fillRect/>
          </a:stretch>
        </p:blipFill>
        <p:spPr bwMode="auto">
          <a:xfrm>
            <a:off x="602866" y="3284984"/>
            <a:ext cx="1880902" cy="2671936"/>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3" name="Pfeil nach links 12"/>
          <p:cNvSpPr/>
          <p:nvPr/>
        </p:nvSpPr>
        <p:spPr>
          <a:xfrm>
            <a:off x="7884368" y="3789040"/>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0" name="Pfeil nach links 12"/>
          <p:cNvSpPr/>
          <p:nvPr/>
        </p:nvSpPr>
        <p:spPr>
          <a:xfrm>
            <a:off x="7848364" y="1774093"/>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4" name="Pfeil nach links 12"/>
          <p:cNvSpPr/>
          <p:nvPr/>
        </p:nvSpPr>
        <p:spPr>
          <a:xfrm>
            <a:off x="7885836" y="4121972"/>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6" name="Pfeil nach links 12"/>
          <p:cNvSpPr/>
          <p:nvPr/>
        </p:nvSpPr>
        <p:spPr>
          <a:xfrm>
            <a:off x="7888504" y="4714433"/>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7" name="Pfeil nach links 12"/>
          <p:cNvSpPr/>
          <p:nvPr/>
        </p:nvSpPr>
        <p:spPr>
          <a:xfrm>
            <a:off x="7862767" y="2031169"/>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
        <p:nvSpPr>
          <p:cNvPr id="15" name="Pfeil nach links 12"/>
          <p:cNvSpPr/>
          <p:nvPr/>
        </p:nvSpPr>
        <p:spPr>
          <a:xfrm>
            <a:off x="7862767" y="2916560"/>
            <a:ext cx="720080" cy="720080"/>
          </a:xfrm>
          <a:prstGeom prst="leftArrow">
            <a:avLst/>
          </a:prstGeom>
          <a:solidFill>
            <a:schemeClr val="accent1"/>
          </a:solidFill>
          <a:ln w="9525" cap="flat" cmpd="sng" algn="ctr">
            <a:solidFill>
              <a:schemeClr val="tx1"/>
            </a:solidFill>
            <a:prstDash val="solid"/>
            <a:round/>
            <a:headEnd type="none" w="med" len="med"/>
            <a:tailEnd type="none" w="med" len="med"/>
          </a:ln>
          <a:effectLst>
            <a:outerShdw blurRad="50800" dist="139700" dir="19380000" sx="90000" sy="90000" algn="ctr" rotWithShape="0">
              <a:srgbClr val="000000">
                <a:alpha val="43137"/>
              </a:srgbClr>
            </a:outerShdw>
          </a:effectLst>
        </p:spPr>
        <p:txBody>
          <a:bodyPr/>
          <a:lstStyle/>
          <a:p>
            <a:pPr>
              <a:defRPr/>
            </a:pPr>
            <a:endParaRPr lang="de-DE" b="1" dirty="0">
              <a:solidFill>
                <a:schemeClr val="tx1"/>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linds(horizont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linds(horizontal)">
                                      <p:cBhvr>
                                        <p:cTn id="23" dur="500"/>
                                        <p:tgtEl>
                                          <p:spTgt spid="12">
                                            <p:txEl>
                                              <p:pRg st="0" end="0"/>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blinds(horizontal)">
                                      <p:cBhvr>
                                        <p:cTn id="26" dur="500"/>
                                        <p:tgtEl>
                                          <p:spTgt spid="12">
                                            <p:txEl>
                                              <p:pRg st="1" end="1"/>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blinds(horizontal)">
                                      <p:cBhvr>
                                        <p:cTn id="29" dur="500"/>
                                        <p:tgtEl>
                                          <p:spTgt spid="12">
                                            <p:txEl>
                                              <p:pRg st="2" end="2"/>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linds(horizontal)">
                                      <p:cBhvr>
                                        <p:cTn id="32" dur="500"/>
                                        <p:tgtEl>
                                          <p:spTgt spid="12">
                                            <p:txEl>
                                              <p:pRg st="3" end="3"/>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blinds(horizontal)">
                                      <p:cBhvr>
                                        <p:cTn id="35" dur="500"/>
                                        <p:tgtEl>
                                          <p:spTgt spid="12">
                                            <p:txEl>
                                              <p:pRg st="4" end="4"/>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blinds(horizontal)">
                                      <p:cBhvr>
                                        <p:cTn id="38" dur="500"/>
                                        <p:tgtEl>
                                          <p:spTgt spid="12">
                                            <p:txEl>
                                              <p:pRg st="5" end="5"/>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blinds(horizontal)">
                                      <p:cBhvr>
                                        <p:cTn id="41" dur="500"/>
                                        <p:tgtEl>
                                          <p:spTgt spid="12">
                                            <p:txEl>
                                              <p:pRg st="6" end="6"/>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xEl>
                                              <p:pRg st="7" end="7"/>
                                            </p:txEl>
                                          </p:spTgt>
                                        </p:tgtEl>
                                        <p:attrNameLst>
                                          <p:attrName>style.visibility</p:attrName>
                                        </p:attrNameLst>
                                      </p:cBhvr>
                                      <p:to>
                                        <p:strVal val="visible"/>
                                      </p:to>
                                    </p:set>
                                    <p:animEffect transition="in" filter="blinds(horizontal)">
                                      <p:cBhvr>
                                        <p:cTn id="44" dur="500"/>
                                        <p:tgtEl>
                                          <p:spTgt spid="12">
                                            <p:txEl>
                                              <p:pRg st="7" end="7"/>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linds(horizontal)">
                                      <p:cBhvr>
                                        <p:cTn id="47" dur="500"/>
                                        <p:tgtEl>
                                          <p:spTgt spid="12">
                                            <p:txEl>
                                              <p:pRg st="8" end="8"/>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
                                            <p:txEl>
                                              <p:pRg st="9" end="9"/>
                                            </p:txEl>
                                          </p:spTgt>
                                        </p:tgtEl>
                                        <p:attrNameLst>
                                          <p:attrName>style.visibility</p:attrName>
                                        </p:attrNameLst>
                                      </p:cBhvr>
                                      <p:to>
                                        <p:strVal val="visible"/>
                                      </p:to>
                                    </p:set>
                                    <p:animEffect transition="in" filter="blinds(horizontal)">
                                      <p:cBhvr>
                                        <p:cTn id="50" dur="500"/>
                                        <p:tgtEl>
                                          <p:spTgt spid="12">
                                            <p:txEl>
                                              <p:pRg st="9" end="9"/>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2">
                                            <p:txEl>
                                              <p:pRg st="10" end="10"/>
                                            </p:txEl>
                                          </p:spTgt>
                                        </p:tgtEl>
                                        <p:attrNameLst>
                                          <p:attrName>style.visibility</p:attrName>
                                        </p:attrNameLst>
                                      </p:cBhvr>
                                      <p:to>
                                        <p:strVal val="visible"/>
                                      </p:to>
                                    </p:set>
                                    <p:animEffect transition="in" filter="blinds(horizontal)">
                                      <p:cBhvr>
                                        <p:cTn id="53" dur="500"/>
                                        <p:tgtEl>
                                          <p:spTgt spid="12">
                                            <p:txEl>
                                              <p:pRg st="10" end="10"/>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6" dur="500"/>
                                        <p:tgtEl>
                                          <p:spTgt spid="12">
                                            <p:txEl>
                                              <p:pRg st="11" end="11"/>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2">
                                            <p:txEl>
                                              <p:pRg st="12" end="12"/>
                                            </p:txEl>
                                          </p:spTgt>
                                        </p:tgtEl>
                                        <p:attrNameLst>
                                          <p:attrName>style.visibility</p:attrName>
                                        </p:attrNameLst>
                                      </p:cBhvr>
                                      <p:to>
                                        <p:strVal val="visible"/>
                                      </p:to>
                                    </p:set>
                                    <p:animEffect transition="in" filter="blinds(horizontal)">
                                      <p:cBhvr>
                                        <p:cTn id="59" dur="500"/>
                                        <p:tgtEl>
                                          <p:spTgt spid="12">
                                            <p:txEl>
                                              <p:pRg st="12" end="12"/>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
                                            <p:txEl>
                                              <p:pRg st="13" end="13"/>
                                            </p:txEl>
                                          </p:spTgt>
                                        </p:tgtEl>
                                        <p:attrNameLst>
                                          <p:attrName>style.visibility</p:attrName>
                                        </p:attrNameLst>
                                      </p:cBhvr>
                                      <p:to>
                                        <p:strVal val="visible"/>
                                      </p:to>
                                    </p:set>
                                    <p:animEffect transition="in" filter="blinds(horizontal)">
                                      <p:cBhvr>
                                        <p:cTn id="62" dur="500"/>
                                        <p:tgtEl>
                                          <p:spTgt spid="12">
                                            <p:txEl>
                                              <p:pRg st="13" end="13"/>
                                            </p:txEl>
                                          </p:spTgt>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2">
                                            <p:txEl>
                                              <p:pRg st="14" end="14"/>
                                            </p:txEl>
                                          </p:spTgt>
                                        </p:tgtEl>
                                        <p:attrNameLst>
                                          <p:attrName>style.visibility</p:attrName>
                                        </p:attrNameLst>
                                      </p:cBhvr>
                                      <p:to>
                                        <p:strVal val="visible"/>
                                      </p:to>
                                    </p:set>
                                    <p:animEffect transition="in" filter="blinds(horizontal)">
                                      <p:cBhvr>
                                        <p:cTn id="65" dur="500"/>
                                        <p:tgtEl>
                                          <p:spTgt spid="12">
                                            <p:txEl>
                                              <p:pRg st="14" end="14"/>
                                            </p:txEl>
                                          </p:spTgt>
                                        </p:tgtEl>
                                      </p:cBhvr>
                                    </p:animEffect>
                                  </p:childTnLst>
                                </p:cTn>
                              </p:par>
                              <p:par>
                                <p:cTn id="66" presetID="3" presetClass="entr" presetSubtype="1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linds(horizontal)">
                                      <p:cBhvr>
                                        <p:cTn id="71" dur="500"/>
                                        <p:tgtEl>
                                          <p:spTgt spid="1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blinds(horizontal)">
                                      <p:cBhvr>
                                        <p:cTn id="80" dur="500"/>
                                        <p:tgtEl>
                                          <p:spTgt spid="1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uiExpand="1" build="allAtOnce"/>
      <p:bldP spid="13" grpId="1" animBg="1"/>
      <p:bldP spid="10" grpId="0" animBg="1"/>
      <p:bldP spid="14" grpId="0" animBg="1"/>
      <p:bldP spid="16" grpId="0" animBg="1"/>
      <p:bldP spid="1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3200" dirty="0">
                <a:latin typeface="Arial" pitchFamily="34" charset="0"/>
              </a:rPr>
              <a:t>Methodenwerkzeuge - Übersicht</a:t>
            </a:r>
            <a:endParaRPr lang="de-DE" sz="1200" dirty="0">
              <a:latin typeface="Arial" pitchFamily="34" charset="0"/>
            </a:endParaRPr>
          </a:p>
        </p:txBody>
      </p:sp>
      <p:sp>
        <p:nvSpPr>
          <p:cNvPr id="7171" name="Text Box 3"/>
          <p:cNvSpPr txBox="1">
            <a:spLocks noChangeArrowheads="1"/>
          </p:cNvSpPr>
          <p:nvPr/>
        </p:nvSpPr>
        <p:spPr bwMode="auto">
          <a:xfrm>
            <a:off x="2309813" y="1628800"/>
            <a:ext cx="1848648" cy="4401205"/>
          </a:xfrm>
          <a:prstGeom prst="rect">
            <a:avLst/>
          </a:prstGeom>
          <a:noFill/>
          <a:ln w="9525">
            <a:noFill/>
            <a:miter lim="800000"/>
            <a:headEnd/>
            <a:tailEnd/>
          </a:ln>
        </p:spPr>
        <p:txBody>
          <a:bodyPr wrap="none">
            <a:spAutoFit/>
          </a:bodyPr>
          <a:lstStyle/>
          <a:p>
            <a:r>
              <a:rPr lang="de-DE" sz="1400" dirty="0">
                <a:latin typeface="Verdana" pitchFamily="34" charset="0"/>
                <a:ea typeface="Verdana" pitchFamily="34" charset="0"/>
                <a:cs typeface="Verdana" pitchFamily="34" charset="0"/>
              </a:rPr>
              <a:t>Wortliste</a:t>
            </a:r>
          </a:p>
          <a:p>
            <a:r>
              <a:rPr lang="de-DE" sz="1400" dirty="0">
                <a:latin typeface="Verdana" pitchFamily="34" charset="0"/>
                <a:ea typeface="Verdana" pitchFamily="34" charset="0"/>
                <a:cs typeface="Verdana" pitchFamily="34" charset="0"/>
              </a:rPr>
              <a:t>Wortgeländer</a:t>
            </a:r>
          </a:p>
          <a:p>
            <a:r>
              <a:rPr lang="de-DE" sz="1400" dirty="0">
                <a:latin typeface="Verdana" pitchFamily="34" charset="0"/>
                <a:ea typeface="Verdana" pitchFamily="34" charset="0"/>
                <a:cs typeface="Verdana" pitchFamily="34" charset="0"/>
              </a:rPr>
              <a:t>Sprechblasen</a:t>
            </a:r>
          </a:p>
          <a:p>
            <a:r>
              <a:rPr lang="de-DE" sz="1400" dirty="0">
                <a:latin typeface="Verdana" pitchFamily="34" charset="0"/>
                <a:ea typeface="Verdana" pitchFamily="34" charset="0"/>
                <a:cs typeface="Verdana" pitchFamily="34" charset="0"/>
              </a:rPr>
              <a:t>Lückentext</a:t>
            </a:r>
          </a:p>
          <a:p>
            <a:r>
              <a:rPr lang="de-DE" sz="1400" dirty="0">
                <a:latin typeface="Verdana" pitchFamily="34" charset="0"/>
                <a:ea typeface="Verdana" pitchFamily="34" charset="0"/>
                <a:cs typeface="Verdana" pitchFamily="34" charset="0"/>
              </a:rPr>
              <a:t>Wortfeld</a:t>
            </a:r>
          </a:p>
          <a:p>
            <a:r>
              <a:rPr lang="de-DE" sz="1400" dirty="0">
                <a:latin typeface="Verdana" pitchFamily="34" charset="0"/>
                <a:ea typeface="Verdana" pitchFamily="34" charset="0"/>
                <a:cs typeface="Verdana" pitchFamily="34" charset="0"/>
              </a:rPr>
              <a:t>Text-/Bildpuzzle</a:t>
            </a:r>
          </a:p>
          <a:p>
            <a:r>
              <a:rPr lang="de-DE" sz="1400" dirty="0">
                <a:latin typeface="Verdana" pitchFamily="34" charset="0"/>
                <a:ea typeface="Verdana" pitchFamily="34" charset="0"/>
                <a:cs typeface="Verdana" pitchFamily="34" charset="0"/>
              </a:rPr>
              <a:t>Bildsequenz</a:t>
            </a:r>
          </a:p>
          <a:p>
            <a:r>
              <a:rPr lang="de-DE" sz="1400" dirty="0">
                <a:latin typeface="Verdana" pitchFamily="34" charset="0"/>
                <a:ea typeface="Verdana" pitchFamily="34" charset="0"/>
                <a:cs typeface="Verdana" pitchFamily="34" charset="0"/>
              </a:rPr>
              <a:t>Filmleiste</a:t>
            </a:r>
          </a:p>
          <a:p>
            <a:r>
              <a:rPr lang="de-DE" sz="1400" dirty="0">
                <a:latin typeface="Verdana" pitchFamily="34" charset="0"/>
                <a:ea typeface="Verdana" pitchFamily="34" charset="0"/>
                <a:cs typeface="Verdana" pitchFamily="34" charset="0"/>
              </a:rPr>
              <a:t>Fehlersuche</a:t>
            </a:r>
          </a:p>
          <a:p>
            <a:r>
              <a:rPr lang="de-DE" sz="1400" dirty="0">
                <a:latin typeface="Verdana" pitchFamily="34" charset="0"/>
                <a:ea typeface="Verdana" pitchFamily="34" charset="0"/>
                <a:cs typeface="Verdana" pitchFamily="34" charset="0"/>
              </a:rPr>
              <a:t>Lernplakat</a:t>
            </a:r>
          </a:p>
          <a:p>
            <a:r>
              <a:rPr lang="de-DE" sz="1400" dirty="0" err="1">
                <a:latin typeface="Verdana" pitchFamily="34" charset="0"/>
                <a:ea typeface="Verdana" pitchFamily="34" charset="0"/>
                <a:cs typeface="Verdana" pitchFamily="34" charset="0"/>
              </a:rPr>
              <a:t>Mind-Map</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Ideennetz</a:t>
            </a:r>
          </a:p>
          <a:p>
            <a:r>
              <a:rPr lang="de-DE" sz="1400" dirty="0">
                <a:latin typeface="Verdana" pitchFamily="34" charset="0"/>
                <a:ea typeface="Verdana" pitchFamily="34" charset="0"/>
                <a:cs typeface="Verdana" pitchFamily="34" charset="0"/>
              </a:rPr>
              <a:t>Blockdiagramm</a:t>
            </a:r>
          </a:p>
          <a:p>
            <a:r>
              <a:rPr lang="de-DE" sz="1400" dirty="0">
                <a:latin typeface="Verdana" pitchFamily="34" charset="0"/>
                <a:ea typeface="Verdana" pitchFamily="34" charset="0"/>
                <a:cs typeface="Verdana" pitchFamily="34" charset="0"/>
              </a:rPr>
              <a:t>Satzmuster</a:t>
            </a:r>
          </a:p>
          <a:p>
            <a:r>
              <a:rPr lang="de-DE" sz="1400" dirty="0">
                <a:latin typeface="Verdana" pitchFamily="34" charset="0"/>
                <a:ea typeface="Verdana" pitchFamily="34" charset="0"/>
                <a:cs typeface="Verdana" pitchFamily="34" charset="0"/>
              </a:rPr>
              <a:t>Fragemuster</a:t>
            </a:r>
          </a:p>
          <a:p>
            <a:r>
              <a:rPr lang="de-DE" sz="1400" dirty="0">
                <a:latin typeface="Verdana" pitchFamily="34" charset="0"/>
                <a:ea typeface="Verdana" pitchFamily="34" charset="0"/>
                <a:cs typeface="Verdana" pitchFamily="34" charset="0"/>
              </a:rPr>
              <a:t>Bildergeschichte</a:t>
            </a:r>
          </a:p>
          <a:p>
            <a:r>
              <a:rPr lang="de-DE" sz="1400" dirty="0">
                <a:latin typeface="Verdana" pitchFamily="34" charset="0"/>
                <a:ea typeface="Verdana" pitchFamily="34" charset="0"/>
                <a:cs typeface="Verdana" pitchFamily="34" charset="0"/>
              </a:rPr>
              <a:t>Worträtsel</a:t>
            </a:r>
          </a:p>
          <a:p>
            <a:r>
              <a:rPr lang="de-DE" sz="1400" dirty="0">
                <a:latin typeface="Verdana" pitchFamily="34" charset="0"/>
                <a:ea typeface="Verdana" pitchFamily="34" charset="0"/>
                <a:cs typeface="Verdana" pitchFamily="34" charset="0"/>
              </a:rPr>
              <a:t>Strukturdiagramm</a:t>
            </a:r>
          </a:p>
          <a:p>
            <a:r>
              <a:rPr lang="de-DE" sz="1400" dirty="0">
                <a:latin typeface="Verdana" pitchFamily="34" charset="0"/>
                <a:ea typeface="Verdana" pitchFamily="34" charset="0"/>
                <a:cs typeface="Verdana" pitchFamily="34" charset="0"/>
              </a:rPr>
              <a:t>Flussdiagramm</a:t>
            </a:r>
          </a:p>
          <a:p>
            <a:r>
              <a:rPr lang="de-DE" sz="1400" dirty="0">
                <a:latin typeface="Verdana" pitchFamily="34" charset="0"/>
                <a:ea typeface="Verdana" pitchFamily="34" charset="0"/>
                <a:cs typeface="Verdana" pitchFamily="34" charset="0"/>
              </a:rPr>
              <a:t>Zuordnung</a:t>
            </a:r>
          </a:p>
        </p:txBody>
      </p:sp>
      <p:sp>
        <p:nvSpPr>
          <p:cNvPr id="7172" name="Text Box 4"/>
          <p:cNvSpPr txBox="1">
            <a:spLocks noChangeArrowheads="1"/>
          </p:cNvSpPr>
          <p:nvPr/>
        </p:nvSpPr>
        <p:spPr bwMode="auto">
          <a:xfrm>
            <a:off x="4953000" y="1628800"/>
            <a:ext cx="2133600" cy="4401205"/>
          </a:xfrm>
          <a:prstGeom prst="rect">
            <a:avLst/>
          </a:prstGeom>
          <a:noFill/>
          <a:ln w="9525">
            <a:noFill/>
            <a:miter lim="800000"/>
            <a:headEnd/>
            <a:tailEnd/>
          </a:ln>
        </p:spPr>
        <p:txBody>
          <a:bodyPr>
            <a:spAutoFit/>
          </a:bodyPr>
          <a:lstStyle/>
          <a:p>
            <a:r>
              <a:rPr lang="de-DE" sz="1400" dirty="0">
                <a:latin typeface="Verdana" pitchFamily="34" charset="0"/>
                <a:ea typeface="Verdana" pitchFamily="34" charset="0"/>
                <a:cs typeface="Verdana" pitchFamily="34" charset="0"/>
              </a:rPr>
              <a:t>Thesentopf</a:t>
            </a:r>
          </a:p>
          <a:p>
            <a:r>
              <a:rPr lang="de-DE" sz="1400" dirty="0">
                <a:latin typeface="Verdana" pitchFamily="34" charset="0"/>
                <a:ea typeface="Verdana" pitchFamily="34" charset="0"/>
                <a:cs typeface="Verdana" pitchFamily="34" charset="0"/>
              </a:rPr>
              <a:t>Dialog</a:t>
            </a:r>
          </a:p>
          <a:p>
            <a:r>
              <a:rPr lang="de-DE" sz="1400" dirty="0">
                <a:latin typeface="Verdana" pitchFamily="34" charset="0"/>
                <a:ea typeface="Verdana" pitchFamily="34" charset="0"/>
                <a:cs typeface="Verdana" pitchFamily="34" charset="0"/>
              </a:rPr>
              <a:t>Abgestufte Lernhilfen</a:t>
            </a:r>
          </a:p>
          <a:p>
            <a:r>
              <a:rPr lang="de-DE" sz="1400" dirty="0">
                <a:latin typeface="Verdana" pitchFamily="34" charset="0"/>
                <a:ea typeface="Verdana" pitchFamily="34" charset="0"/>
                <a:cs typeface="Verdana" pitchFamily="34" charset="0"/>
              </a:rPr>
              <a:t>Archive</a:t>
            </a:r>
          </a:p>
          <a:p>
            <a:r>
              <a:rPr lang="de-DE" sz="1400" dirty="0">
                <a:latin typeface="Verdana" pitchFamily="34" charset="0"/>
                <a:ea typeface="Verdana" pitchFamily="34" charset="0"/>
                <a:cs typeface="Verdana" pitchFamily="34" charset="0"/>
              </a:rPr>
              <a:t>Heißer Stuhl</a:t>
            </a:r>
          </a:p>
          <a:p>
            <a:r>
              <a:rPr lang="de-DE" sz="1400" dirty="0">
                <a:latin typeface="Verdana" pitchFamily="34" charset="0"/>
                <a:ea typeface="Verdana" pitchFamily="34" charset="0"/>
                <a:cs typeface="Verdana" pitchFamily="34" charset="0"/>
              </a:rPr>
              <a:t>Domino</a:t>
            </a:r>
          </a:p>
          <a:p>
            <a:r>
              <a:rPr lang="de-DE" sz="1400" dirty="0">
                <a:latin typeface="Verdana" pitchFamily="34" charset="0"/>
                <a:ea typeface="Verdana" pitchFamily="34" charset="0"/>
                <a:cs typeface="Verdana" pitchFamily="34" charset="0"/>
              </a:rPr>
              <a:t>Memory</a:t>
            </a:r>
          </a:p>
          <a:p>
            <a:r>
              <a:rPr lang="de-DE" sz="1400" dirty="0">
                <a:latin typeface="Verdana" pitchFamily="34" charset="0"/>
                <a:ea typeface="Verdana" pitchFamily="34" charset="0"/>
                <a:cs typeface="Verdana" pitchFamily="34" charset="0"/>
              </a:rPr>
              <a:t>Würfelspiel</a:t>
            </a:r>
          </a:p>
          <a:p>
            <a:r>
              <a:rPr lang="de-DE" sz="1400" dirty="0">
                <a:latin typeface="Verdana" pitchFamily="34" charset="0"/>
                <a:ea typeface="Verdana" pitchFamily="34" charset="0"/>
                <a:cs typeface="Verdana" pitchFamily="34" charset="0"/>
              </a:rPr>
              <a:t>Partnerkärtchen</a:t>
            </a:r>
          </a:p>
          <a:p>
            <a:r>
              <a:rPr lang="de-DE" sz="1400" dirty="0">
                <a:latin typeface="Verdana" pitchFamily="34" charset="0"/>
                <a:ea typeface="Verdana" pitchFamily="34" charset="0"/>
                <a:cs typeface="Verdana" pitchFamily="34" charset="0"/>
              </a:rPr>
              <a:t>Kettenquiz</a:t>
            </a:r>
          </a:p>
          <a:p>
            <a:r>
              <a:rPr lang="de-DE" sz="1400" dirty="0">
                <a:latin typeface="Verdana" pitchFamily="34" charset="0"/>
                <a:ea typeface="Verdana" pitchFamily="34" charset="0"/>
                <a:cs typeface="Verdana" pitchFamily="34" charset="0"/>
              </a:rPr>
              <a:t>Zwei aus Drei</a:t>
            </a:r>
          </a:p>
          <a:p>
            <a:r>
              <a:rPr lang="de-DE" sz="1400" dirty="0">
                <a:latin typeface="Verdana" pitchFamily="34" charset="0"/>
                <a:ea typeface="Verdana" pitchFamily="34" charset="0"/>
                <a:cs typeface="Verdana" pitchFamily="34" charset="0"/>
              </a:rPr>
              <a:t>Stille Post</a:t>
            </a:r>
          </a:p>
          <a:p>
            <a:r>
              <a:rPr lang="de-DE" sz="1400" dirty="0">
                <a:latin typeface="Verdana" pitchFamily="34" charset="0"/>
                <a:ea typeface="Verdana" pitchFamily="34" charset="0"/>
                <a:cs typeface="Verdana" pitchFamily="34" charset="0"/>
              </a:rPr>
              <a:t>Begriffsnetz</a:t>
            </a:r>
          </a:p>
          <a:p>
            <a:r>
              <a:rPr lang="de-DE" sz="1400" dirty="0">
                <a:latin typeface="Verdana" pitchFamily="34" charset="0"/>
                <a:ea typeface="Verdana" pitchFamily="34" charset="0"/>
                <a:cs typeface="Verdana" pitchFamily="34" charset="0"/>
              </a:rPr>
              <a:t>Kartenabfrage</a:t>
            </a:r>
          </a:p>
          <a:p>
            <a:r>
              <a:rPr lang="de-DE" sz="1400" dirty="0">
                <a:latin typeface="Verdana" pitchFamily="34" charset="0"/>
                <a:ea typeface="Verdana" pitchFamily="34" charset="0"/>
                <a:cs typeface="Verdana" pitchFamily="34" charset="0"/>
              </a:rPr>
              <a:t>Lehrer-Karussell</a:t>
            </a:r>
          </a:p>
          <a:p>
            <a:r>
              <a:rPr lang="de-DE" sz="1400" dirty="0" err="1">
                <a:latin typeface="Verdana" pitchFamily="34" charset="0"/>
                <a:ea typeface="Verdana" pitchFamily="34" charset="0"/>
                <a:cs typeface="Verdana" pitchFamily="34" charset="0"/>
              </a:rPr>
              <a:t>Kärtchentisch</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Schaufensterbummel</a:t>
            </a:r>
          </a:p>
          <a:p>
            <a:r>
              <a:rPr lang="de-DE" sz="1400" dirty="0">
                <a:latin typeface="Verdana" pitchFamily="34" charset="0"/>
                <a:ea typeface="Verdana" pitchFamily="34" charset="0"/>
                <a:cs typeface="Verdana" pitchFamily="34" charset="0"/>
              </a:rPr>
              <a:t>Kugellager</a:t>
            </a:r>
          </a:p>
          <a:p>
            <a:r>
              <a:rPr lang="de-DE" sz="1400" dirty="0">
                <a:latin typeface="Verdana" pitchFamily="34" charset="0"/>
                <a:ea typeface="Verdana" pitchFamily="34" charset="0"/>
                <a:cs typeface="Verdana" pitchFamily="34" charset="0"/>
              </a:rPr>
              <a:t>Expertenkongress</a:t>
            </a:r>
          </a:p>
          <a:p>
            <a:r>
              <a:rPr lang="de-DE" sz="1400" dirty="0">
                <a:latin typeface="Verdana" pitchFamily="34" charset="0"/>
                <a:ea typeface="Verdana" pitchFamily="34" charset="0"/>
                <a:cs typeface="Verdana" pitchFamily="34" charset="0"/>
              </a:rPr>
              <a:t>Aushandeln</a:t>
            </a: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dirty="0">
                <a:latin typeface="Verdana" pitchFamily="34" charset="0"/>
              </a:rPr>
              <a:t>Quelle: Leisen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764704"/>
            <a:ext cx="7920880" cy="1143000"/>
          </a:xfrm>
        </p:spPr>
        <p:txBody>
          <a:bodyPr/>
          <a:lstStyle/>
          <a:p>
            <a:r>
              <a:rPr lang="de-DE" sz="3600" dirty="0">
                <a:latin typeface="Verdana" pitchFamily="34" charset="0"/>
                <a:ea typeface="Verdana" pitchFamily="34" charset="0"/>
                <a:cs typeface="Verdana" pitchFamily="34" charset="0"/>
              </a:rPr>
              <a:t>Ein „Schaufensterbummel“ </a:t>
            </a:r>
            <a:br>
              <a:rPr lang="de-DE" sz="3600" dirty="0">
                <a:latin typeface="Verdana" pitchFamily="34" charset="0"/>
                <a:ea typeface="Verdana" pitchFamily="34" charset="0"/>
                <a:cs typeface="Verdana" pitchFamily="34" charset="0"/>
              </a:rPr>
            </a:br>
            <a:r>
              <a:rPr lang="de-DE" sz="3600" dirty="0">
                <a:latin typeface="Verdana" pitchFamily="34" charset="0"/>
                <a:ea typeface="Verdana" pitchFamily="34" charset="0"/>
                <a:cs typeface="Verdana" pitchFamily="34" charset="0"/>
              </a:rPr>
              <a:t>und ein „Kugellager“:</a:t>
            </a:r>
          </a:p>
        </p:txBody>
      </p:sp>
      <p:pic>
        <p:nvPicPr>
          <p:cNvPr id="4"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extfeld 7"/>
          <p:cNvSpPr txBox="1"/>
          <p:nvPr/>
        </p:nvSpPr>
        <p:spPr>
          <a:xfrm>
            <a:off x="1043608" y="2399137"/>
            <a:ext cx="7056784" cy="3206208"/>
          </a:xfrm>
          <a:prstGeom prst="rect">
            <a:avLst/>
          </a:prstGeom>
          <a:solidFill>
            <a:srgbClr val="FFC000"/>
          </a:solidFill>
          <a:effectLst>
            <a:outerShdw blurRad="127000" sx="105000" sy="105000" algn="ctr" rotWithShape="0">
              <a:prstClr val="black">
                <a:alpha val="40000"/>
              </a:prstClr>
            </a:outerShdw>
          </a:effectLst>
        </p:spPr>
        <p:txBody>
          <a:bodyPr wrap="square" lIns="252000" tIns="216000" rIns="252000" bIns="216000" rtlCol="0">
            <a:spAutoFit/>
          </a:bodyPr>
          <a:lstStyle/>
          <a:p>
            <a:r>
              <a:rPr lang="de-DE" sz="2000" dirty="0">
                <a:latin typeface="Verdana" pitchFamily="34" charset="0"/>
                <a:ea typeface="Verdana" pitchFamily="34" charset="0"/>
                <a:cs typeface="Verdana" pitchFamily="34" charset="0"/>
              </a:rPr>
              <a:t>Auf den Tischen sind Informationen zu mehreren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Methodenwerkzeugen ausgelegt.</a:t>
            </a:r>
          </a:p>
          <a:p>
            <a:pPr marL="269875" indent="-269875">
              <a:buFontTx/>
              <a:buChar char="-"/>
            </a:pPr>
            <a:r>
              <a:rPr lang="de-DE" sz="2000" dirty="0">
                <a:latin typeface="Verdana" pitchFamily="34" charset="0"/>
                <a:ea typeface="Verdana" pitchFamily="34" charset="0"/>
                <a:cs typeface="Verdana" pitchFamily="34" charset="0"/>
              </a:rPr>
              <a:t>Verschaffen Sie sich jeweils zu zweit einen Überblick. </a:t>
            </a:r>
          </a:p>
          <a:p>
            <a:pPr marL="269875" indent="-269875">
              <a:buFontTx/>
              <a:buChar char="-"/>
            </a:pPr>
            <a:r>
              <a:rPr lang="de-DE" sz="2000" dirty="0">
                <a:latin typeface="Verdana" pitchFamily="34" charset="0"/>
                <a:ea typeface="Verdana" pitchFamily="34" charset="0"/>
                <a:cs typeface="Verdana" pitchFamily="34" charset="0"/>
              </a:rPr>
              <a:t>Wählen Sie mit Ihrem Partner dann eines der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MW aus und machen sich damit vertraut. </a:t>
            </a:r>
          </a:p>
          <a:p>
            <a:pPr marL="269875" indent="-269875">
              <a:buFontTx/>
              <a:buChar char="-"/>
            </a:pPr>
            <a:r>
              <a:rPr lang="de-DE" sz="2000" dirty="0">
                <a:latin typeface="Verdana" pitchFamily="34" charset="0"/>
                <a:ea typeface="Verdana" pitchFamily="34" charset="0"/>
                <a:cs typeface="Verdana" pitchFamily="34" charset="0"/>
              </a:rPr>
              <a:t>Anschließend sollen Sie die wichtigsten </a:t>
            </a:r>
            <a:r>
              <a:rPr lang="de-DE" sz="2000" dirty="0" err="1">
                <a:latin typeface="Verdana" pitchFamily="34" charset="0"/>
                <a:ea typeface="Verdana" pitchFamily="34" charset="0"/>
                <a:cs typeface="Verdana" pitchFamily="34" charset="0"/>
              </a:rPr>
              <a:t>Infor</a:t>
            </a:r>
            <a:r>
              <a:rPr lang="de-DE" sz="2000" dirty="0">
                <a:latin typeface="Verdana" pitchFamily="34" charset="0"/>
                <a:ea typeface="Verdana" pitchFamily="34" charset="0"/>
                <a:cs typeface="Verdana" pitchFamily="34" charset="0"/>
              </a:rPr>
              <a:t>-</a:t>
            </a:r>
            <a:br>
              <a:rPr lang="de-DE" sz="2000" dirty="0">
                <a:latin typeface="Verdana" pitchFamily="34" charset="0"/>
                <a:ea typeface="Verdana" pitchFamily="34" charset="0"/>
                <a:cs typeface="Verdana" pitchFamily="34" charset="0"/>
              </a:rPr>
            </a:br>
            <a:r>
              <a:rPr lang="de-DE" sz="2000" dirty="0" err="1">
                <a:latin typeface="Verdana" pitchFamily="34" charset="0"/>
                <a:ea typeface="Verdana" pitchFamily="34" charset="0"/>
                <a:cs typeface="Verdana" pitchFamily="34" charset="0"/>
              </a:rPr>
              <a:t>mationen</a:t>
            </a:r>
            <a:r>
              <a:rPr lang="de-DE" sz="2000" dirty="0">
                <a:latin typeface="Verdana" pitchFamily="34" charset="0"/>
                <a:ea typeface="Verdana" pitchFamily="34" charset="0"/>
                <a:cs typeface="Verdana" pitchFamily="34" charset="0"/>
              </a:rPr>
              <a:t> zu diesem MW andern Teilnehmern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in knapper Form mitteilen.</a:t>
            </a:r>
          </a:p>
        </p:txBody>
      </p:sp>
      <p:sp>
        <p:nvSpPr>
          <p:cNvPr id="7" name="Fußzeilenplatzhalter 3">
            <a:extLst>
              <a:ext uri="{FF2B5EF4-FFF2-40B4-BE49-F238E27FC236}">
                <a16:creationId xmlns:a16="http://schemas.microsoft.com/office/drawing/2014/main" id="{9F778EC8-31C9-44F9-B97D-15137FD9363E}"/>
              </a:ext>
            </a:extLst>
          </p:cNvPr>
          <p:cNvSpPr>
            <a:spLocks noGrp="1"/>
          </p:cNvSpPr>
          <p:nvPr>
            <p:ph type="ftr" sz="quarter" idx="11"/>
          </p:nvPr>
        </p:nvSpPr>
        <p:spPr>
          <a:xfrm>
            <a:off x="1043608" y="6453336"/>
            <a:ext cx="6984776" cy="457200"/>
          </a:xfrm>
        </p:spPr>
        <p:txBody>
          <a:bodyPr/>
          <a:lstStyle/>
          <a:p>
            <a:pPr>
              <a:defRPr/>
            </a:pPr>
            <a:r>
              <a:rPr lang="de-DE" dirty="0">
                <a:solidFill>
                  <a:schemeClr val="bg1">
                    <a:lumMod val="65000"/>
                  </a:schemeClr>
                </a:solidFill>
                <a:latin typeface="Verdana" pitchFamily="34" charset="0"/>
                <a:ea typeface="Verdana" pitchFamily="34" charset="0"/>
                <a:cs typeface="Verdana" pitchFamily="34" charset="0"/>
              </a:rPr>
              <a:t>Methodenwerkzeuge Berlin-H – 2017 – Dr. L. Stäudel</a:t>
            </a:r>
          </a:p>
        </p:txBody>
      </p:sp>
    </p:spTree>
    <p:extLst>
      <p:ext uri="{BB962C8B-B14F-4D97-AF65-F5344CB8AC3E}">
        <p14:creationId xmlns:p14="http://schemas.microsoft.com/office/powerpoint/2010/main" val="9082463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17281"/>
            <a:ext cx="7920880" cy="1143000"/>
          </a:xfrm>
        </p:spPr>
        <p:txBody>
          <a:bodyPr/>
          <a:lstStyle/>
          <a:p>
            <a:r>
              <a:rPr lang="de-DE" sz="3600" dirty="0">
                <a:latin typeface="Verdana" pitchFamily="34" charset="0"/>
                <a:ea typeface="Verdana" pitchFamily="34" charset="0"/>
                <a:cs typeface="Verdana" pitchFamily="34" charset="0"/>
              </a:rPr>
              <a:t>Ein „Kugellager“</a:t>
            </a:r>
          </a:p>
        </p:txBody>
      </p:sp>
      <p:pic>
        <p:nvPicPr>
          <p:cNvPr id="4"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3">
            <a:extLst>
              <a:ext uri="{FF2B5EF4-FFF2-40B4-BE49-F238E27FC236}">
                <a16:creationId xmlns:a16="http://schemas.microsoft.com/office/drawing/2014/main" id="{9F778EC8-31C9-44F9-B97D-15137FD9363E}"/>
              </a:ext>
            </a:extLst>
          </p:cNvPr>
          <p:cNvSpPr>
            <a:spLocks noGrp="1"/>
          </p:cNvSpPr>
          <p:nvPr>
            <p:ph type="ftr" sz="quarter" idx="11"/>
          </p:nvPr>
        </p:nvSpPr>
        <p:spPr>
          <a:xfrm>
            <a:off x="1043608" y="6453336"/>
            <a:ext cx="6984776" cy="457200"/>
          </a:xfrm>
        </p:spPr>
        <p:txBody>
          <a:bodyPr/>
          <a:lstStyle/>
          <a:p>
            <a:pPr>
              <a:defRPr/>
            </a:pPr>
            <a:r>
              <a:rPr lang="de-DE" dirty="0">
                <a:solidFill>
                  <a:schemeClr val="bg1">
                    <a:lumMod val="65000"/>
                  </a:schemeClr>
                </a:solidFill>
                <a:latin typeface="Verdana" pitchFamily="34" charset="0"/>
                <a:ea typeface="Verdana" pitchFamily="34" charset="0"/>
                <a:cs typeface="Verdana" pitchFamily="34" charset="0"/>
              </a:rPr>
              <a:t>Methodenwerkzeuge Berlin-H – 2017 – Dr. L. Stäudel</a:t>
            </a:r>
          </a:p>
        </p:txBody>
      </p:sp>
      <p:pic>
        <p:nvPicPr>
          <p:cNvPr id="3" name="Grafik 2">
            <a:extLst>
              <a:ext uri="{FF2B5EF4-FFF2-40B4-BE49-F238E27FC236}">
                <a16:creationId xmlns:a16="http://schemas.microsoft.com/office/drawing/2014/main" id="{92A78EDF-9C7E-48BB-B294-0E4296E633BC}"/>
              </a:ext>
            </a:extLst>
          </p:cNvPr>
          <p:cNvPicPr>
            <a:picLocks noChangeAspect="1"/>
          </p:cNvPicPr>
          <p:nvPr/>
        </p:nvPicPr>
        <p:blipFill>
          <a:blip r:embed="rId3"/>
          <a:stretch>
            <a:fillRect/>
          </a:stretch>
        </p:blipFill>
        <p:spPr>
          <a:xfrm>
            <a:off x="2483768" y="1462923"/>
            <a:ext cx="5831638" cy="3017402"/>
          </a:xfrm>
          <a:prstGeom prst="rect">
            <a:avLst/>
          </a:prstGeom>
        </p:spPr>
      </p:pic>
      <p:sp>
        <p:nvSpPr>
          <p:cNvPr id="5" name="Textfeld 4">
            <a:extLst>
              <a:ext uri="{FF2B5EF4-FFF2-40B4-BE49-F238E27FC236}">
                <a16:creationId xmlns:a16="http://schemas.microsoft.com/office/drawing/2014/main" id="{3F34FF3E-D872-4096-A9C2-3DC8CDB7353E}"/>
              </a:ext>
            </a:extLst>
          </p:cNvPr>
          <p:cNvSpPr txBox="1"/>
          <p:nvPr/>
        </p:nvSpPr>
        <p:spPr>
          <a:xfrm>
            <a:off x="647564" y="1675401"/>
            <a:ext cx="7776864" cy="4662815"/>
          </a:xfrm>
          <a:prstGeom prst="rect">
            <a:avLst/>
          </a:prstGeom>
          <a:noFill/>
        </p:spPr>
        <p:txBody>
          <a:bodyPr wrap="square" rtlCol="0">
            <a:spAutoFit/>
          </a:bodyPr>
          <a:lstStyle/>
          <a:p>
            <a:pPr>
              <a:lnSpc>
                <a:spcPct val="150000"/>
              </a:lnSpc>
            </a:pPr>
            <a:r>
              <a:rPr lang="de-DE" sz="1800" dirty="0">
                <a:solidFill>
                  <a:schemeClr val="tx2"/>
                </a:solidFill>
                <a:latin typeface="Verdana" pitchFamily="34" charset="0"/>
                <a:ea typeface="Verdana" pitchFamily="34" charset="0"/>
                <a:cs typeface="Verdana" pitchFamily="34" charset="0"/>
              </a:rPr>
              <a:t>Tauschen Sie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jetzt die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gewonnenen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Informationen im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Kugellager mit anderen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TN aus. Eine(r) aus Ihrer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Zweiergruppe stellt sich dazu im Außenkreis,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die/der andere im Innenkreis auf – einander gegenüber. </a:t>
            </a:r>
            <a:br>
              <a:rPr lang="de-DE" sz="1800" dirty="0">
                <a:solidFill>
                  <a:schemeClr val="tx2"/>
                </a:solidFill>
                <a:latin typeface="Verdana" pitchFamily="34" charset="0"/>
                <a:ea typeface="Verdana" pitchFamily="34" charset="0"/>
                <a:cs typeface="Verdana" pitchFamily="34" charset="0"/>
              </a:rPr>
            </a:br>
            <a:r>
              <a:rPr lang="de-DE" sz="1800" dirty="0">
                <a:solidFill>
                  <a:schemeClr val="tx2"/>
                </a:solidFill>
                <a:latin typeface="Verdana" pitchFamily="34" charset="0"/>
                <a:ea typeface="Verdana" pitchFamily="34" charset="0"/>
                <a:cs typeface="Verdana" pitchFamily="34" charset="0"/>
              </a:rPr>
              <a:t>Dann wandert der Außenkreis im Uhrzeigersinn einen Platz weiter … und Sie berichten dem neuen Gegenüber 1 ½ Minuten lang … und umgekehrt. …</a:t>
            </a:r>
            <a:endParaRPr lang="de-DE" sz="1800" dirty="0"/>
          </a:p>
        </p:txBody>
      </p:sp>
    </p:spTree>
    <p:extLst>
      <p:ext uri="{BB962C8B-B14F-4D97-AF65-F5344CB8AC3E}">
        <p14:creationId xmlns:p14="http://schemas.microsoft.com/office/powerpoint/2010/main" val="158571006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7808" y="1196752"/>
            <a:ext cx="3510136" cy="2952328"/>
          </a:xfrm>
        </p:spPr>
        <p:txBody>
          <a:bodyPr/>
          <a:lstStyle/>
          <a:p>
            <a:pPr algn="l"/>
            <a:r>
              <a:rPr lang="de-DE" sz="2000" dirty="0">
                <a:latin typeface="Verdana" pitchFamily="34" charset="0"/>
                <a:ea typeface="Verdana" pitchFamily="34" charset="0"/>
                <a:cs typeface="Verdana" pitchFamily="34" charset="0"/>
              </a:rPr>
              <a:t>Ergänzend zu den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verteilten Kopien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finden Sie viele der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heute vorgestellten bzw. benutzten Materialien </a:t>
            </a:r>
            <a:br>
              <a:rPr lang="de-DE" sz="2000" dirty="0">
                <a:latin typeface="Verdana" pitchFamily="34" charset="0"/>
                <a:ea typeface="Verdana" pitchFamily="34" charset="0"/>
                <a:cs typeface="Verdana" pitchFamily="34" charset="0"/>
              </a:rPr>
            </a:br>
            <a:r>
              <a:rPr lang="de-DE" sz="2000" dirty="0">
                <a:latin typeface="Verdana" pitchFamily="34" charset="0"/>
                <a:ea typeface="Verdana" pitchFamily="34" charset="0"/>
                <a:cs typeface="Verdana" pitchFamily="34" charset="0"/>
              </a:rPr>
              <a:t>zum Download unter:</a:t>
            </a: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79512" y="4581128"/>
            <a:ext cx="8820472" cy="1152128"/>
          </a:xfrm>
        </p:spPr>
        <p:txBody>
          <a:bodyPr/>
          <a:lstStyle/>
          <a:p>
            <a:pPr marL="180340" indent="-180340">
              <a:lnSpc>
                <a:spcPts val="1600"/>
              </a:lnSpc>
            </a:pPr>
            <a:r>
              <a:rPr lang="de-DE" sz="2000" b="1" dirty="0">
                <a:solidFill>
                  <a:schemeClr val="accent6">
                    <a:lumMod val="75000"/>
                  </a:schemeClr>
                </a:solidFill>
                <a:latin typeface="Calibri"/>
                <a:ea typeface="Calibri"/>
                <a:cs typeface="Times New Roman"/>
              </a:rPr>
              <a:t>http://www.guteunterrichtspraxis-nw.org/2017 Berlin-H MW.html</a:t>
            </a:r>
          </a:p>
          <a:p>
            <a:pPr marL="180340" indent="-180340">
              <a:lnSpc>
                <a:spcPts val="1600"/>
              </a:lnSpc>
            </a:pPr>
            <a:br>
              <a:rPr lang="de-DE" sz="2000" b="1" dirty="0">
                <a:solidFill>
                  <a:schemeClr val="accent6">
                    <a:lumMod val="75000"/>
                  </a:schemeClr>
                </a:solidFill>
                <a:latin typeface="Calibri"/>
                <a:ea typeface="Calibri"/>
                <a:cs typeface="Times New Roman"/>
              </a:rPr>
            </a:br>
            <a:r>
              <a:rPr lang="de-DE" sz="2000" b="1" dirty="0">
                <a:solidFill>
                  <a:schemeClr val="accent6">
                    <a:lumMod val="75000"/>
                  </a:schemeClr>
                </a:solidFill>
                <a:latin typeface="Calibri"/>
                <a:ea typeface="Calibri"/>
                <a:cs typeface="Times New Roman"/>
              </a:rPr>
              <a:t>bzw.</a:t>
            </a:r>
            <a:br>
              <a:rPr lang="de-DE" sz="2000" b="1" dirty="0">
                <a:solidFill>
                  <a:schemeClr val="accent6">
                    <a:lumMod val="75000"/>
                  </a:schemeClr>
                </a:solidFill>
                <a:latin typeface="Calibri"/>
                <a:ea typeface="Calibri"/>
                <a:cs typeface="Times New Roman"/>
              </a:rPr>
            </a:br>
            <a:endParaRPr lang="de-DE" sz="2000" b="1" dirty="0">
              <a:solidFill>
                <a:schemeClr val="accent6">
                  <a:lumMod val="75000"/>
                </a:schemeClr>
              </a:solidFill>
              <a:latin typeface="Calibri"/>
              <a:ea typeface="Calibri"/>
              <a:cs typeface="Times New Roman"/>
            </a:endParaRPr>
          </a:p>
          <a:p>
            <a:pPr marL="180340" indent="-180340">
              <a:lnSpc>
                <a:spcPts val="1600"/>
              </a:lnSpc>
            </a:pPr>
            <a:r>
              <a:rPr lang="de-DE" sz="2000" b="1" dirty="0">
                <a:solidFill>
                  <a:schemeClr val="accent6">
                    <a:lumMod val="75000"/>
                  </a:schemeClr>
                </a:solidFill>
                <a:latin typeface="Calibri"/>
                <a:ea typeface="Calibri"/>
                <a:cs typeface="Times New Roman"/>
              </a:rPr>
              <a:t>http://www.stäudel.de/2017 Berlin-H MW.html</a:t>
            </a:r>
            <a:br>
              <a:rPr lang="de-DE" sz="2400" dirty="0"/>
            </a:br>
            <a:endParaRPr lang="de-DE" sz="2400" dirty="0">
              <a:latin typeface="Calibri"/>
              <a:ea typeface="Calibri"/>
              <a:cs typeface="Times New Roman"/>
            </a:endParaRPr>
          </a:p>
          <a:p>
            <a:br>
              <a:rPr lang="de-DE" sz="3600" dirty="0">
                <a:latin typeface="Calibri"/>
                <a:ea typeface="Times New Roman"/>
                <a:cs typeface="Times New Roman"/>
              </a:rPr>
            </a:br>
            <a:endParaRPr lang="de-DE" sz="2400" dirty="0">
              <a:solidFill>
                <a:schemeClr val="tx2"/>
              </a:solidFill>
              <a:latin typeface="Verdana" pitchFamily="34" charset="0"/>
              <a:ea typeface="Verdana" pitchFamily="34" charset="0"/>
              <a:cs typeface="Verdana" pitchFamily="34" charset="0"/>
            </a:endParaRPr>
          </a:p>
        </p:txBody>
      </p:sp>
      <p:sp>
        <p:nvSpPr>
          <p:cNvPr id="7" name="Fußzeilenplatzhalter 9">
            <a:extLst>
              <a:ext uri="{FF2B5EF4-FFF2-40B4-BE49-F238E27FC236}">
                <a16:creationId xmlns:a16="http://schemas.microsoft.com/office/drawing/2014/main" id="{D5F42C5A-B0C1-4DCF-ABFB-4ECC05A89AAC}"/>
              </a:ext>
            </a:extLst>
          </p:cNvPr>
          <p:cNvSpPr>
            <a:spLocks noGrp="1"/>
          </p:cNvSpPr>
          <p:nvPr>
            <p:ph type="ftr" sz="quarter" idx="11"/>
          </p:nvPr>
        </p:nvSpPr>
        <p:spPr>
          <a:xfrm>
            <a:off x="2051720" y="6500192"/>
            <a:ext cx="5336232" cy="457200"/>
          </a:xfrm>
        </p:spPr>
        <p:txBody>
          <a:bodyPr/>
          <a:lstStyle/>
          <a:p>
            <a:pPr>
              <a:defRPr/>
            </a:pPr>
            <a:r>
              <a:rPr lang="de-DE" dirty="0">
                <a:latin typeface="Calibri" pitchFamily="34" charset="0"/>
              </a:rPr>
              <a:t>Methodenwerkzeuge Berlin-H – 2017 – Dr. L. Stäudel</a:t>
            </a:r>
          </a:p>
        </p:txBody>
      </p:sp>
      <p:pic>
        <p:nvPicPr>
          <p:cNvPr id="4" name="Grafik 3">
            <a:extLst>
              <a:ext uri="{FF2B5EF4-FFF2-40B4-BE49-F238E27FC236}">
                <a16:creationId xmlns:a16="http://schemas.microsoft.com/office/drawing/2014/main" id="{060ACE9D-2E29-4642-AF11-F2CDAA80818D}"/>
              </a:ext>
            </a:extLst>
          </p:cNvPr>
          <p:cNvPicPr>
            <a:picLocks noChangeAspect="1"/>
          </p:cNvPicPr>
          <p:nvPr/>
        </p:nvPicPr>
        <p:blipFill>
          <a:blip r:embed="rId3"/>
          <a:stretch>
            <a:fillRect/>
          </a:stretch>
        </p:blipFill>
        <p:spPr>
          <a:xfrm>
            <a:off x="3851920" y="1222586"/>
            <a:ext cx="4896544" cy="2998502"/>
          </a:xfrm>
          <a:prstGeom prst="rect">
            <a:avLst/>
          </a:prstGeom>
          <a:effectLst>
            <a:outerShdw blurRad="203200" dist="38100" dir="2700000" sx="102000" sy="102000" algn="tl" rotWithShape="0">
              <a:prstClr val="black">
                <a:alpha val="4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a:solidFill>
                  <a:schemeClr val="tx1"/>
                </a:solidFill>
                <a:latin typeface="Verdana" pitchFamily="34" charset="0"/>
              </a:rPr>
              <a:t>Methodenwerkzeuge</a:t>
            </a:r>
            <a:endParaRPr lang="de-DE" sz="3200" dirty="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a:latin typeface="Arial Condensed Bold" pitchFamily="34" charset="0"/>
            </a:endParaRPr>
          </a:p>
          <a:p>
            <a:pPr eaLnBrk="1" hangingPunct="1"/>
            <a:endParaRPr lang="de-DE" sz="1400" dirty="0">
              <a:latin typeface="Arial Condensed Bold" pitchFamily="34" charset="0"/>
            </a:endParaRPr>
          </a:p>
          <a:p>
            <a:pPr eaLnBrk="1" hangingPunct="1">
              <a:buFontTx/>
              <a:buNone/>
            </a:pPr>
            <a:endParaRPr lang="de-DE" sz="1400" dirty="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9" name="Fußzeilenplatzhalter 3"/>
          <p:cNvSpPr>
            <a:spLocks noGrp="1"/>
          </p:cNvSpPr>
          <p:nvPr>
            <p:ph type="ftr" sz="quarter" idx="11"/>
          </p:nvPr>
        </p:nvSpPr>
        <p:spPr>
          <a:xfrm>
            <a:off x="1043608" y="6453336"/>
            <a:ext cx="6984776" cy="457200"/>
          </a:xfrm>
        </p:spPr>
        <p:txBody>
          <a:bodyPr/>
          <a:lstStyle/>
          <a:p>
            <a:pPr>
              <a:defRPr/>
            </a:pPr>
            <a:r>
              <a:rPr lang="de-DE" dirty="0">
                <a:solidFill>
                  <a:schemeClr val="bg1">
                    <a:lumMod val="65000"/>
                  </a:schemeClr>
                </a:solidFill>
                <a:latin typeface="Verdana" pitchFamily="34" charset="0"/>
                <a:ea typeface="Verdana" pitchFamily="34" charset="0"/>
                <a:cs typeface="Verdana" pitchFamily="34" charset="0"/>
              </a:rPr>
              <a:t>Methodenwerkzeuge Berlin-H – 2017 – Dr. L. Stäudel</a:t>
            </a:r>
          </a:p>
        </p:txBody>
      </p:sp>
      <p:graphicFrame>
        <p:nvGraphicFramePr>
          <p:cNvPr id="17" name="Tabelle 16"/>
          <p:cNvGraphicFramePr>
            <a:graphicFrameLocks noGrp="1"/>
          </p:cNvGraphicFramePr>
          <p:nvPr>
            <p:extLst>
              <p:ext uri="{D42A27DB-BD31-4B8C-83A1-F6EECF244321}">
                <p14:modId xmlns:p14="http://schemas.microsoft.com/office/powerpoint/2010/main" val="659199174"/>
              </p:ext>
            </p:extLst>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zur Unterstützung fachsprachlich angemessener Formulierung</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zur Erarbeitung und Kommunikation fachlicher Inhalte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a:solidFill>
                            <a:schemeClr val="tx1"/>
                          </a:solidFill>
                          <a:latin typeface="Verdana" pitchFamily="34" charset="0"/>
                          <a:ea typeface="Verdana" pitchFamily="34" charset="0"/>
                          <a:cs typeface="Verdana" pitchFamily="34" charset="0"/>
                        </a:rPr>
                        <a:t>zur Strukturierung und </a:t>
                      </a:r>
                      <a:r>
                        <a:rPr lang="de-DE" sz="1300" b="0" kern="1200" dirty="0" err="1">
                          <a:solidFill>
                            <a:schemeClr val="tx1"/>
                          </a:solidFill>
                          <a:latin typeface="Verdana" pitchFamily="34" charset="0"/>
                          <a:ea typeface="Verdana" pitchFamily="34" charset="0"/>
                          <a:cs typeface="Verdana" pitchFamily="34" charset="0"/>
                        </a:rPr>
                        <a:t>Hierarchisie-rung</a:t>
                      </a:r>
                      <a:r>
                        <a:rPr lang="de-DE" sz="1300" b="0" kern="1200" dirty="0">
                          <a:solidFill>
                            <a:schemeClr val="tx1"/>
                          </a:solidFill>
                          <a:latin typeface="Verdana" pitchFamily="34" charset="0"/>
                          <a:ea typeface="Verdana" pitchFamily="34" charset="0"/>
                          <a:cs typeface="Verdana" pitchFamily="34" charset="0"/>
                        </a:rPr>
                        <a:t> vorhandener Kenntnisse</a:t>
                      </a: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a:solidFill>
                            <a:schemeClr val="tx1"/>
                          </a:solidFill>
                          <a:latin typeface="Verdana" pitchFamily="34" charset="0"/>
                          <a:ea typeface="Verdana" pitchFamily="34" charset="0"/>
                          <a:cs typeface="Verdana" pitchFamily="34" charset="0"/>
                        </a:rPr>
                        <a:t>zur Wiederholung, Festigung und Vertiefung</a:t>
                      </a:r>
                    </a:p>
                  </a:txBody>
                  <a:tcPr>
                    <a:solidFill>
                      <a:srgbClr val="FFFFCC"/>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algn="l"/>
                      <a:r>
                        <a:rPr lang="de-DE" sz="1300" b="0" dirty="0">
                          <a:latin typeface="Verdana" pitchFamily="34" charset="0"/>
                          <a:ea typeface="Verdana" pitchFamily="34" charset="0"/>
                          <a:cs typeface="Verdana" pitchFamily="34" charset="0"/>
                        </a:rPr>
                        <a:t>Lückentext</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algn="l"/>
                      <a:r>
                        <a:rPr lang="de-DE" sz="1300" b="0" dirty="0">
                          <a:latin typeface="Verdana" pitchFamily="34" charset="0"/>
                          <a:ea typeface="Verdana" pitchFamily="34" charset="0"/>
                          <a:cs typeface="Verdana" pitchFamily="34" charset="0"/>
                        </a:rPr>
                        <a:t>Wortfeld</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Lernplakat</a:t>
                      </a:r>
                    </a:p>
                  </a:txBody>
                  <a:tcPr>
                    <a:solidFill>
                      <a:srgbClr val="FFFFCC"/>
                    </a:solidFill>
                  </a:tcPr>
                </a:tc>
                <a:tc>
                  <a:txBody>
                    <a:bodyPr/>
                    <a:lstStyle/>
                    <a:p>
                      <a:pPr algn="l"/>
                      <a:r>
                        <a:rPr lang="de-DE" sz="1300" b="0" dirty="0" err="1">
                          <a:latin typeface="Verdana" pitchFamily="34" charset="0"/>
                          <a:ea typeface="Verdana" pitchFamily="34" charset="0"/>
                          <a:cs typeface="Verdana" pitchFamily="34" charset="0"/>
                        </a:rPr>
                        <a:t>Conceptmap</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Memory</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algn="l"/>
                      <a:r>
                        <a:rPr lang="de-DE" sz="1300" b="0" dirty="0">
                          <a:latin typeface="Verdana" pitchFamily="34" charset="0"/>
                          <a:ea typeface="Verdana" pitchFamily="34" charset="0"/>
                          <a:cs typeface="Verdana" pitchFamily="34" charset="0"/>
                        </a:rPr>
                        <a:t>Wortgeländer</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Thesentopf</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Flussdiagramm</a:t>
                      </a:r>
                    </a:p>
                  </a:txBody>
                  <a:tcPr>
                    <a:solidFill>
                      <a:schemeClr val="bg1">
                        <a:lumMod val="85000"/>
                      </a:schemeClr>
                    </a:solidFill>
                  </a:tcPr>
                </a:tc>
                <a:tc>
                  <a:txBody>
                    <a:bodyPr/>
                    <a:lstStyle/>
                    <a:p>
                      <a:pPr algn="l"/>
                      <a:r>
                        <a:rPr lang="de-DE" sz="1300" b="0" dirty="0">
                          <a:latin typeface="Verdana" pitchFamily="34" charset="0"/>
                          <a:ea typeface="Verdana" pitchFamily="34" charset="0"/>
                          <a:cs typeface="Verdana" pitchFamily="34" charset="0"/>
                        </a:rPr>
                        <a:t>Heißer Stuhl</a:t>
                      </a: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pPr algn="l"/>
                      <a:r>
                        <a:rPr lang="de-DE" sz="1300" b="0" dirty="0">
                          <a:latin typeface="Verdana" pitchFamily="34" charset="0"/>
                          <a:ea typeface="Verdana" pitchFamily="34" charset="0"/>
                          <a:cs typeface="Verdana" pitchFamily="34" charset="0"/>
                        </a:rPr>
                        <a:t>Textpuzzle</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Filmleiste</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Begriffsnetz</a:t>
                      </a:r>
                    </a:p>
                  </a:txBody>
                  <a:tcPr>
                    <a:solidFill>
                      <a:schemeClr val="bg1">
                        <a:lumMod val="85000"/>
                      </a:schemeClr>
                    </a:solidFill>
                  </a:tcPr>
                </a:tc>
                <a:tc>
                  <a:txBody>
                    <a:bodyPr/>
                    <a:lstStyle/>
                    <a:p>
                      <a:pPr algn="l"/>
                      <a:r>
                        <a:rPr lang="de-DE" sz="1300" b="0" dirty="0">
                          <a:latin typeface="Verdana" pitchFamily="34" charset="0"/>
                          <a:ea typeface="Verdana" pitchFamily="34" charset="0"/>
                          <a:cs typeface="Verdana" pitchFamily="34" charset="0"/>
                        </a:rPr>
                        <a:t>Ketten-Quiz</a:t>
                      </a:r>
                    </a:p>
                  </a:txBody>
                  <a:tcPr>
                    <a:solidFill>
                      <a:schemeClr val="bg1">
                        <a:lumMod val="85000"/>
                      </a:schemeClr>
                    </a:solidFill>
                  </a:tcPr>
                </a:tc>
                <a:extLst>
                  <a:ext uri="{0D108BD9-81ED-4DB2-BD59-A6C34878D82A}">
                    <a16:rowId xmlns:a16="http://schemas.microsoft.com/office/drawing/2014/main" val="10004"/>
                  </a:ext>
                </a:extLst>
              </a:tr>
              <a:tr h="370840">
                <a:tc>
                  <a:txBody>
                    <a:bodyPr/>
                    <a:lstStyle/>
                    <a:p>
                      <a:pPr algn="l"/>
                      <a:r>
                        <a:rPr lang="de-DE" sz="1300" b="0" dirty="0">
                          <a:latin typeface="Verdana" pitchFamily="34" charset="0"/>
                          <a:ea typeface="Verdana" pitchFamily="34" charset="0"/>
                          <a:cs typeface="Verdana" pitchFamily="34" charset="0"/>
                        </a:rPr>
                        <a:t>Satzmuster</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Dialog</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Zuordnung</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Stille Post</a:t>
                      </a:r>
                    </a:p>
                  </a:txBody>
                  <a:tcPr>
                    <a:solidFill>
                      <a:schemeClr val="bg1">
                        <a:lumMod val="85000"/>
                      </a:schemeClr>
                    </a:solidFill>
                  </a:tcPr>
                </a:tc>
                <a:extLst>
                  <a:ext uri="{0D108BD9-81ED-4DB2-BD59-A6C34878D82A}">
                    <a16:rowId xmlns:a16="http://schemas.microsoft.com/office/drawing/2014/main" val="10005"/>
                  </a:ext>
                </a:extLst>
              </a:tr>
              <a:tr h="370840">
                <a:tc>
                  <a:txBody>
                    <a:bodyPr/>
                    <a:lstStyle/>
                    <a:p>
                      <a:pPr algn="l"/>
                      <a:r>
                        <a:rPr lang="de-DE" sz="1300" b="0" dirty="0">
                          <a:latin typeface="Verdana" pitchFamily="34" charset="0"/>
                          <a:ea typeface="Verdana" pitchFamily="34" charset="0"/>
                          <a:cs typeface="Verdana" pitchFamily="34" charset="0"/>
                        </a:rPr>
                        <a:t>Fragemuster</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Archive</a:t>
                      </a:r>
                    </a:p>
                  </a:txBody>
                  <a:tcPr>
                    <a:solidFill>
                      <a:srgbClr val="FFFFCC"/>
                    </a:solidFill>
                  </a:tcPr>
                </a:tc>
                <a:tc>
                  <a:txBody>
                    <a:bodyPr/>
                    <a:lstStyle/>
                    <a:p>
                      <a:pPr algn="l"/>
                      <a:r>
                        <a:rPr lang="de-DE" sz="1300" b="0" dirty="0" err="1">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a:latin typeface="Verdana" pitchFamily="34" charset="0"/>
                          <a:ea typeface="Verdana" pitchFamily="34" charset="0"/>
                          <a:cs typeface="Verdana" pitchFamily="34" charset="0"/>
                        </a:rPr>
                        <a:t>Domino</a:t>
                      </a:r>
                    </a:p>
                  </a:txBody>
                  <a:tcPr>
                    <a:solidFill>
                      <a:schemeClr val="bg1">
                        <a:lumMod val="85000"/>
                      </a:schemeClr>
                    </a:solidFill>
                  </a:tcPr>
                </a:tc>
                <a:extLst>
                  <a:ext uri="{0D108BD9-81ED-4DB2-BD59-A6C34878D82A}">
                    <a16:rowId xmlns:a16="http://schemas.microsoft.com/office/drawing/2014/main" val="10006"/>
                  </a:ext>
                </a:extLst>
              </a:tr>
              <a:tr h="370840">
                <a:tc>
                  <a:txBody>
                    <a:bodyPr/>
                    <a:lstStyle/>
                    <a:p>
                      <a:pPr algn="l"/>
                      <a:r>
                        <a:rPr lang="de-DE" sz="1300" b="0" dirty="0">
                          <a:latin typeface="Verdana" pitchFamily="34" charset="0"/>
                          <a:ea typeface="Verdana" pitchFamily="34" charset="0"/>
                          <a:cs typeface="Verdana" pitchFamily="34" charset="0"/>
                        </a:rPr>
                        <a:t>Sprechblasen</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Schaufenster-bummel</a:t>
                      </a:r>
                    </a:p>
                  </a:txBody>
                  <a:tcPr>
                    <a:solidFill>
                      <a:srgbClr val="FFFFCC">
                        <a:alpha val="20000"/>
                      </a:srgbClr>
                    </a:solidFill>
                  </a:tcPr>
                </a:tc>
                <a:tc>
                  <a:txBody>
                    <a:bodyPr/>
                    <a:lstStyle/>
                    <a:p>
                      <a:pPr algn="l"/>
                      <a:r>
                        <a:rPr lang="de-DE" sz="1300" b="0" dirty="0">
                          <a:latin typeface="Verdana" pitchFamily="34" charset="0"/>
                          <a:ea typeface="Verdana" pitchFamily="34" charset="0"/>
                          <a:cs typeface="Verdana" pitchFamily="34" charset="0"/>
                        </a:rPr>
                        <a:t>Kartenabfrage</a:t>
                      </a:r>
                    </a:p>
                  </a:txBody>
                  <a:tcPr>
                    <a:solidFill>
                      <a:schemeClr val="bg1">
                        <a:lumMod val="85000"/>
                      </a:schemeClr>
                    </a:solidFill>
                  </a:tcPr>
                </a:tc>
                <a:tc>
                  <a:txBody>
                    <a:bodyPr/>
                    <a:lstStyle/>
                    <a:p>
                      <a:pPr algn="l"/>
                      <a:r>
                        <a:rPr lang="de-DE" sz="1300" b="0" dirty="0">
                          <a:latin typeface="Verdana" pitchFamily="34" charset="0"/>
                          <a:ea typeface="Verdana" pitchFamily="34" charset="0"/>
                          <a:cs typeface="Verdana" pitchFamily="34" charset="0"/>
                        </a:rPr>
                        <a:t>Partner-Kärtchen</a:t>
                      </a:r>
                    </a:p>
                  </a:txBody>
                  <a:tcPr>
                    <a:solidFill>
                      <a:schemeClr val="bg1">
                        <a:lumMod val="85000"/>
                      </a:schemeClr>
                    </a:solidFill>
                  </a:tcPr>
                </a:tc>
                <a:extLst>
                  <a:ext uri="{0D108BD9-81ED-4DB2-BD59-A6C34878D82A}">
                    <a16:rowId xmlns:a16="http://schemas.microsoft.com/office/drawing/2014/main" val="10007"/>
                  </a:ext>
                </a:extLst>
              </a:tr>
              <a:tr h="370840">
                <a:tc>
                  <a:txBody>
                    <a:bodyPr/>
                    <a:lstStyle/>
                    <a:p>
                      <a:pPr algn="l"/>
                      <a:r>
                        <a:rPr lang="de-DE" sz="1300" b="0" dirty="0">
                          <a:latin typeface="Verdana" pitchFamily="34" charset="0"/>
                          <a:ea typeface="Verdana" pitchFamily="34" charset="0"/>
                          <a:cs typeface="Verdana" pitchFamily="34" charset="0"/>
                        </a:rPr>
                        <a:t>Bildergeschichte</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Aushandeln</a:t>
                      </a:r>
                    </a:p>
                  </a:txBody>
                  <a:tcPr>
                    <a:solidFill>
                      <a:srgbClr val="FFFFCC"/>
                    </a:solidFill>
                  </a:tcPr>
                </a:tc>
                <a:tc>
                  <a:txBody>
                    <a:bodyPr/>
                    <a:lstStyle/>
                    <a:p>
                      <a:pPr algn="l"/>
                      <a:r>
                        <a:rPr lang="de-DE" sz="1300" b="0" dirty="0">
                          <a:latin typeface="Verdana" pitchFamily="34" charset="0"/>
                          <a:ea typeface="Verdana" pitchFamily="34" charset="0"/>
                          <a:cs typeface="Verdana" pitchFamily="34" charset="0"/>
                        </a:rPr>
                        <a:t>Bildsequenz</a:t>
                      </a:r>
                    </a:p>
                  </a:txBody>
                  <a:tcPr>
                    <a:solidFill>
                      <a:schemeClr val="bg1">
                        <a:lumMod val="85000"/>
                      </a:schemeClr>
                    </a:solidFill>
                  </a:tcPr>
                </a:tc>
                <a:tc>
                  <a:txBody>
                    <a:bodyPr/>
                    <a:lstStyle/>
                    <a:p>
                      <a:pPr algn="l"/>
                      <a:r>
                        <a:rPr lang="de-DE" sz="1300" b="0" dirty="0">
                          <a:latin typeface="Verdana" pitchFamily="34" charset="0"/>
                          <a:ea typeface="Verdana" pitchFamily="34" charset="0"/>
                          <a:cs typeface="Verdana" pitchFamily="34" charset="0"/>
                        </a:rPr>
                        <a:t>Kreuzworträtsel</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32512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1115616" y="2153179"/>
            <a:ext cx="7236296"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a:ln>
                  <a:noFill/>
                </a:ln>
                <a:solidFill>
                  <a:srgbClr val="000000"/>
                </a:solidFill>
                <a:effectLst/>
                <a:latin typeface="Verdana" pitchFamily="34" charset="0"/>
                <a:ea typeface="Verdana" pitchFamily="34" charset="0"/>
                <a:cs typeface="Verdana" pitchFamily="34" charset="0"/>
              </a:rPr>
              <a:t>Suchen Sie sich einen Partner.</a:t>
            </a: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a:ln>
                  <a:noFill/>
                </a:ln>
                <a:solidFill>
                  <a:srgbClr val="000000"/>
                </a:solidFill>
                <a:effectLst/>
                <a:latin typeface="Verdana" pitchFamily="34" charset="0"/>
                <a:ea typeface="Verdana" pitchFamily="34" charset="0"/>
                <a:cs typeface="Verdana" pitchFamily="34" charset="0"/>
              </a:rPr>
              <a:t>Wählen Sie für Ihren Unterricht in den kommenden Wochen ein Thema aus, für das der Einsatz eines Methoden-Werkzeugs</a:t>
            </a:r>
            <a:r>
              <a:rPr kumimoji="0" lang="de-DE" sz="2000" b="1" i="0" u="none" strike="noStrike" cap="none" normalizeH="0" baseline="30000" dirty="0">
                <a:ln>
                  <a:noFill/>
                </a:ln>
                <a:solidFill>
                  <a:srgbClr val="C00000"/>
                </a:solidFill>
                <a:effectLst/>
                <a:latin typeface="Verdana" pitchFamily="34" charset="0"/>
                <a:ea typeface="Verdana" pitchFamily="34" charset="0"/>
                <a:cs typeface="Verdana" pitchFamily="34" charset="0"/>
              </a:rPr>
              <a:t>*)</a:t>
            </a:r>
            <a:r>
              <a:rPr kumimoji="0" lang="de-DE" sz="2000" b="0" i="0" u="none" strike="noStrike" cap="none" normalizeH="0" baseline="0" dirty="0">
                <a:ln>
                  <a:noFill/>
                </a:ln>
                <a:solidFill>
                  <a:srgbClr val="000000"/>
                </a:solidFill>
                <a:effectLst/>
                <a:latin typeface="Verdana" pitchFamily="34" charset="0"/>
                <a:ea typeface="Verdana" pitchFamily="34" charset="0"/>
                <a:cs typeface="Verdana" pitchFamily="34" charset="0"/>
              </a:rPr>
              <a:t> sinnvoll erscheint</a:t>
            </a:r>
            <a:r>
              <a:rPr lang="de-DE" sz="2000" dirty="0">
                <a:solidFill>
                  <a:srgbClr val="000000"/>
                </a:solidFill>
                <a:latin typeface="Verdana" pitchFamily="34" charset="0"/>
                <a:ea typeface="Verdana" pitchFamily="34" charset="0"/>
                <a:cs typeface="Verdana" pitchFamily="34" charset="0"/>
              </a:rPr>
              <a:t>.</a:t>
            </a:r>
            <a:endParaRPr kumimoji="0" lang="de-DE"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a:ln>
                  <a:noFill/>
                </a:ln>
                <a:solidFill>
                  <a:srgbClr val="000000"/>
                </a:solidFill>
                <a:effectLst/>
                <a:latin typeface="Verdana" pitchFamily="34" charset="0"/>
                <a:ea typeface="Verdana" pitchFamily="34" charset="0"/>
                <a:cs typeface="Verdana" pitchFamily="34" charset="0"/>
              </a:rPr>
              <a:t>Finden Sie ein passendes MW</a:t>
            </a:r>
            <a:r>
              <a:rPr kumimoji="0" lang="de-DE" sz="2000" b="0" i="0" u="none" strike="noStrike" cap="none" normalizeH="0" dirty="0">
                <a:ln>
                  <a:noFill/>
                </a:ln>
                <a:solidFill>
                  <a:srgbClr val="000000"/>
                </a:solidFill>
                <a:effectLst/>
                <a:latin typeface="Verdana" pitchFamily="34" charset="0"/>
                <a:ea typeface="Verdana" pitchFamily="34" charset="0"/>
                <a:cs typeface="Verdana" pitchFamily="34" charset="0"/>
              </a:rPr>
              <a:t> und arbeiten Sie es für das gewählte Thema aus.</a:t>
            </a:r>
            <a:endParaRPr kumimoji="0" lang="de-DE"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a:ln>
                  <a:noFill/>
                </a:ln>
                <a:solidFill>
                  <a:srgbClr val="000000"/>
                </a:solidFill>
                <a:effectLst/>
                <a:latin typeface="Verdana" pitchFamily="34" charset="0"/>
                <a:ea typeface="Verdana" pitchFamily="34" charset="0"/>
                <a:cs typeface="Verdana" pitchFamily="34" charset="0"/>
              </a:rPr>
              <a:t>Erstellen sie das Arbeitsmaterial so, dass sie es sowohl hier in der Veranstaltung präsentieren als auch im Unterricht ausprobieren können. </a:t>
            </a:r>
            <a:endParaRPr kumimoji="0" lang="de-DE" sz="20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sp>
        <p:nvSpPr>
          <p:cNvPr id="8" name="Textfeld 7"/>
          <p:cNvSpPr txBox="1"/>
          <p:nvPr/>
        </p:nvSpPr>
        <p:spPr>
          <a:xfrm>
            <a:off x="3275856" y="5627879"/>
            <a:ext cx="4836324" cy="307777"/>
          </a:xfrm>
          <a:prstGeom prst="rect">
            <a:avLst/>
          </a:prstGeom>
          <a:noFill/>
        </p:spPr>
        <p:txBody>
          <a:bodyPr wrap="none" rtlCol="0">
            <a:spAutoFit/>
          </a:bodyPr>
          <a:lstStyle/>
          <a:p>
            <a:r>
              <a:rPr lang="de-DE" sz="1800" b="1" baseline="30000" dirty="0">
                <a:solidFill>
                  <a:srgbClr val="C00000"/>
                </a:solidFill>
                <a:latin typeface="Verdana" pitchFamily="34" charset="0"/>
                <a:ea typeface="Verdana" pitchFamily="34" charset="0"/>
                <a:cs typeface="Verdana" pitchFamily="34" charset="0"/>
              </a:rPr>
              <a:t>*) </a:t>
            </a:r>
            <a:r>
              <a:rPr lang="de-DE" sz="1400" dirty="0">
                <a:solidFill>
                  <a:srgbClr val="C00000"/>
                </a:solidFill>
                <a:latin typeface="Verdana" pitchFamily="34" charset="0"/>
                <a:ea typeface="Verdana" pitchFamily="34" charset="0"/>
                <a:cs typeface="Verdana" pitchFamily="34" charset="0"/>
              </a:rPr>
              <a:t>sinnvollerweise eines, das Sie noch nicht kennen</a:t>
            </a:r>
            <a:endParaRPr lang="de-DE" sz="1800" dirty="0"/>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4" name="Titel 2"/>
          <p:cNvSpPr>
            <a:spLocks noGrp="1"/>
          </p:cNvSpPr>
          <p:nvPr>
            <p:ph type="title"/>
          </p:nvPr>
        </p:nvSpPr>
        <p:spPr>
          <a:xfrm>
            <a:off x="557808" y="3068960"/>
            <a:ext cx="7772400" cy="1143000"/>
          </a:xfrm>
        </p:spPr>
        <p:txBody>
          <a:bodyPr/>
          <a:lstStyle/>
          <a:p>
            <a:r>
              <a:rPr lang="de-DE"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Ihre Ergebnisse</a:t>
            </a: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648072"/>
          </a:xfrm>
        </p:spPr>
        <p:txBody>
          <a:bodyPr/>
          <a:lstStyle/>
          <a:p>
            <a:r>
              <a:rPr lang="de-DE" sz="2800" dirty="0">
                <a:latin typeface="Verdana" pitchFamily="34" charset="0"/>
                <a:ea typeface="Verdana" pitchFamily="34" charset="0"/>
                <a:cs typeface="Verdana" pitchFamily="34" charset="0"/>
              </a:rPr>
              <a:t>Methodenwerkzeuge</a:t>
            </a:r>
            <a:endParaRPr lang="de-DE" dirty="0">
              <a:latin typeface="Verdana" pitchFamily="34" charset="0"/>
              <a:ea typeface="Verdana" pitchFamily="34" charset="0"/>
              <a:cs typeface="Verdana"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6948264" y="2132856"/>
            <a:ext cx="1728192" cy="2439464"/>
          </a:xfrm>
          <a:prstGeom prst="rect">
            <a:avLst/>
          </a:prstGeom>
          <a:noFill/>
          <a:ln w="9525">
            <a:noFill/>
            <a:miter lim="800000"/>
            <a:headEnd/>
            <a:tailEnd/>
          </a:ln>
        </p:spPr>
      </p:pic>
      <p:sp>
        <p:nvSpPr>
          <p:cNvPr id="9" name="Textfeld 8"/>
          <p:cNvSpPr txBox="1"/>
          <p:nvPr/>
        </p:nvSpPr>
        <p:spPr>
          <a:xfrm>
            <a:off x="6732240" y="4728176"/>
            <a:ext cx="2592288" cy="461665"/>
          </a:xfrm>
          <a:prstGeom prst="rect">
            <a:avLst/>
          </a:prstGeom>
          <a:noFill/>
        </p:spPr>
        <p:txBody>
          <a:bodyPr wrap="square" rtlCol="0">
            <a:spAutoFit/>
          </a:bodyPr>
          <a:lstStyle/>
          <a:p>
            <a:pPr>
              <a:spcAft>
                <a:spcPts val="600"/>
              </a:spcAft>
            </a:pPr>
            <a:r>
              <a:rPr lang="de-DE" sz="1200" dirty="0">
                <a:solidFill>
                  <a:schemeClr val="tx2"/>
                </a:solidFill>
                <a:latin typeface="Verdana" pitchFamily="34" charset="0"/>
                <a:ea typeface="Verdana" pitchFamily="34" charset="0"/>
                <a:cs typeface="Verdana" pitchFamily="34" charset="0"/>
              </a:rPr>
              <a:t>Projekt </a:t>
            </a:r>
            <a:r>
              <a:rPr lang="de-DE" sz="1200" dirty="0" err="1">
                <a:solidFill>
                  <a:schemeClr val="tx2"/>
                </a:solidFill>
                <a:latin typeface="Verdana" pitchFamily="34" charset="0"/>
                <a:ea typeface="Verdana" pitchFamily="34" charset="0"/>
                <a:cs typeface="Verdana" pitchFamily="34" charset="0"/>
              </a:rPr>
              <a:t>Experimento</a:t>
            </a:r>
            <a:r>
              <a:rPr lang="de-DE" sz="1200" dirty="0">
                <a:solidFill>
                  <a:schemeClr val="tx2"/>
                </a:solidFill>
                <a:latin typeface="Verdana" pitchFamily="34" charset="0"/>
                <a:ea typeface="Verdana" pitchFamily="34" charset="0"/>
                <a:cs typeface="Verdana" pitchFamily="34" charset="0"/>
              </a:rPr>
              <a:t> 10+</a:t>
            </a:r>
            <a:br>
              <a:rPr lang="de-DE" sz="1200" dirty="0">
                <a:solidFill>
                  <a:schemeClr val="tx2"/>
                </a:solidFill>
                <a:latin typeface="Verdana" pitchFamily="34" charset="0"/>
                <a:ea typeface="Verdana" pitchFamily="34" charset="0"/>
                <a:cs typeface="Verdana" pitchFamily="34" charset="0"/>
              </a:rPr>
            </a:br>
            <a:endParaRPr lang="de-DE" sz="1200" dirty="0">
              <a:solidFill>
                <a:schemeClr val="tx2"/>
              </a:solidFill>
              <a:latin typeface="Verdana" pitchFamily="34" charset="0"/>
              <a:ea typeface="Verdana" pitchFamily="34" charset="0"/>
              <a:cs typeface="Verdana" pitchFamily="34" charset="0"/>
            </a:endParaRPr>
          </a:p>
        </p:txBody>
      </p:sp>
      <p:sp>
        <p:nvSpPr>
          <p:cNvPr id="12" name="Textfeld 11"/>
          <p:cNvSpPr txBox="1"/>
          <p:nvPr/>
        </p:nvSpPr>
        <p:spPr>
          <a:xfrm>
            <a:off x="5598145" y="1269630"/>
            <a:ext cx="3096344" cy="461665"/>
          </a:xfrm>
          <a:prstGeom prst="rect">
            <a:avLst/>
          </a:prstGeom>
          <a:noFill/>
        </p:spPr>
        <p:txBody>
          <a:bodyPr wrap="square" rtlCol="0">
            <a:spAutoFit/>
          </a:bodyPr>
          <a:lstStyle/>
          <a:p>
            <a:pPr algn="r">
              <a:spcAft>
                <a:spcPts val="600"/>
              </a:spcAft>
            </a:pPr>
            <a:r>
              <a:rPr lang="de-DE" sz="1200" dirty="0">
                <a:solidFill>
                  <a:schemeClr val="tx2"/>
                </a:solidFill>
                <a:latin typeface="Verdana" pitchFamily="34" charset="0"/>
                <a:ea typeface="Verdana" pitchFamily="34" charset="0"/>
                <a:cs typeface="Verdana" pitchFamily="34" charset="0"/>
              </a:rPr>
              <a:t>Kostenlose Ressource (OER)</a:t>
            </a:r>
            <a:br>
              <a:rPr lang="de-DE" sz="1200" dirty="0">
                <a:solidFill>
                  <a:schemeClr val="tx2"/>
                </a:solidFill>
                <a:latin typeface="Verdana" pitchFamily="34" charset="0"/>
                <a:ea typeface="Verdana" pitchFamily="34" charset="0"/>
                <a:cs typeface="Verdana" pitchFamily="34" charset="0"/>
              </a:rPr>
            </a:br>
            <a:r>
              <a:rPr lang="de-DE" sz="1200" dirty="0">
                <a:solidFill>
                  <a:schemeClr val="tx2"/>
                </a:solidFill>
                <a:latin typeface="Verdana" pitchFamily="34" charset="0"/>
                <a:ea typeface="Verdana" pitchFamily="34" charset="0"/>
                <a:cs typeface="Verdana" pitchFamily="34" charset="0"/>
              </a:rPr>
              <a:t>Medienportal der Siemens Stiftung</a:t>
            </a:r>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43196" t="27731" r="5775"/>
          <a:stretch/>
        </p:blipFill>
        <p:spPr>
          <a:xfrm>
            <a:off x="2991780" y="2204864"/>
            <a:ext cx="3240360" cy="3037954"/>
          </a:xfrm>
          <a:prstGeom prst="rect">
            <a:avLst/>
          </a:prstGeom>
        </p:spPr>
      </p:pic>
      <p:pic>
        <p:nvPicPr>
          <p:cNvPr id="37889" name="Picture 1" descr="C:\Users\lutz\Desktop\stäudel.de\images\methodenhandbuch.jpg"/>
          <p:cNvPicPr>
            <a:picLocks noChangeAspect="1" noChangeArrowheads="1"/>
          </p:cNvPicPr>
          <p:nvPr/>
        </p:nvPicPr>
        <p:blipFill>
          <a:blip r:embed="rId5" cstate="print"/>
          <a:srcRect/>
          <a:stretch>
            <a:fillRect/>
          </a:stretch>
        </p:blipFill>
        <p:spPr bwMode="auto">
          <a:xfrm>
            <a:off x="539552" y="1412776"/>
            <a:ext cx="1936533" cy="2722537"/>
          </a:xfrm>
          <a:prstGeom prst="rect">
            <a:avLst/>
          </a:prstGeom>
          <a:noFill/>
        </p:spPr>
      </p:pic>
      <p:sp>
        <p:nvSpPr>
          <p:cNvPr id="14" name="Textfeld 13"/>
          <p:cNvSpPr txBox="1"/>
          <p:nvPr/>
        </p:nvSpPr>
        <p:spPr>
          <a:xfrm>
            <a:off x="2740971" y="1565176"/>
            <a:ext cx="2592288" cy="276999"/>
          </a:xfrm>
          <a:prstGeom prst="rect">
            <a:avLst/>
          </a:prstGeom>
          <a:noFill/>
        </p:spPr>
        <p:txBody>
          <a:bodyPr wrap="square" rtlCol="0">
            <a:spAutoFit/>
          </a:bodyPr>
          <a:lstStyle/>
          <a:p>
            <a:pPr>
              <a:spcAft>
                <a:spcPts val="600"/>
              </a:spcAft>
            </a:pPr>
            <a:r>
              <a:rPr lang="de-DE" sz="1200" dirty="0">
                <a:solidFill>
                  <a:schemeClr val="tx2"/>
                </a:solidFill>
                <a:latin typeface="Verdana" pitchFamily="34" charset="0"/>
                <a:ea typeface="Verdana" pitchFamily="34" charset="0"/>
                <a:cs typeface="Verdana" pitchFamily="34" charset="0"/>
              </a:rPr>
              <a:t>Josef Leisen (1998)</a:t>
            </a:r>
          </a:p>
        </p:txBody>
      </p:sp>
      <p:sp>
        <p:nvSpPr>
          <p:cNvPr id="7" name="Textfeld 6"/>
          <p:cNvSpPr txBox="1"/>
          <p:nvPr/>
        </p:nvSpPr>
        <p:spPr>
          <a:xfrm>
            <a:off x="3997914" y="5051341"/>
            <a:ext cx="2592288" cy="276999"/>
          </a:xfrm>
          <a:prstGeom prst="rect">
            <a:avLst/>
          </a:prstGeom>
          <a:noFill/>
        </p:spPr>
        <p:txBody>
          <a:bodyPr wrap="square" rtlCol="0">
            <a:spAutoFit/>
          </a:bodyPr>
          <a:lstStyle/>
          <a:p>
            <a:pPr>
              <a:spcAft>
                <a:spcPts val="600"/>
              </a:spcAft>
            </a:pPr>
            <a:r>
              <a:rPr lang="de-DE" sz="1200" dirty="0">
                <a:solidFill>
                  <a:schemeClr val="tx2"/>
                </a:solidFill>
                <a:latin typeface="Verdana" pitchFamily="34" charset="0"/>
                <a:ea typeface="Verdana" pitchFamily="34" charset="0"/>
                <a:cs typeface="Verdana" pitchFamily="34" charset="0"/>
              </a:rPr>
              <a:t>Josef Leisen 2013</a:t>
            </a:r>
          </a:p>
        </p:txBody>
      </p:sp>
      <p:pic>
        <p:nvPicPr>
          <p:cNvPr id="2" name="Grafik 1">
            <a:extLst>
              <a:ext uri="{FF2B5EF4-FFF2-40B4-BE49-F238E27FC236}">
                <a16:creationId xmlns:a16="http://schemas.microsoft.com/office/drawing/2014/main" id="{8B882AA2-8F02-43CB-8E34-1EDD3317B7DD}"/>
              </a:ext>
            </a:extLst>
          </p:cNvPr>
          <p:cNvPicPr>
            <a:picLocks noChangeAspect="1"/>
          </p:cNvPicPr>
          <p:nvPr/>
        </p:nvPicPr>
        <p:blipFill>
          <a:blip r:embed="rId6"/>
          <a:stretch>
            <a:fillRect/>
          </a:stretch>
        </p:blipFill>
        <p:spPr>
          <a:xfrm rot="535053">
            <a:off x="844980" y="4185965"/>
            <a:ext cx="1860392" cy="2007750"/>
          </a:xfrm>
          <a:prstGeom prst="rect">
            <a:avLst/>
          </a:prstGeom>
        </p:spPr>
      </p:pic>
      <p:sp>
        <p:nvSpPr>
          <p:cNvPr id="13" name="Textfeld 12">
            <a:extLst>
              <a:ext uri="{FF2B5EF4-FFF2-40B4-BE49-F238E27FC236}">
                <a16:creationId xmlns:a16="http://schemas.microsoft.com/office/drawing/2014/main" id="{67523EAA-4D76-4C0E-A589-01532AFFDA6A}"/>
              </a:ext>
            </a:extLst>
          </p:cNvPr>
          <p:cNvSpPr txBox="1"/>
          <p:nvPr/>
        </p:nvSpPr>
        <p:spPr>
          <a:xfrm>
            <a:off x="2476085" y="5949280"/>
            <a:ext cx="3096344" cy="461665"/>
          </a:xfrm>
          <a:prstGeom prst="rect">
            <a:avLst/>
          </a:prstGeom>
          <a:noFill/>
        </p:spPr>
        <p:txBody>
          <a:bodyPr wrap="square" rtlCol="0">
            <a:spAutoFit/>
          </a:bodyPr>
          <a:lstStyle/>
          <a:p>
            <a:pPr algn="r">
              <a:spcAft>
                <a:spcPts val="600"/>
              </a:spcAft>
            </a:pPr>
            <a:r>
              <a:rPr lang="de-DE" sz="1200" dirty="0">
                <a:solidFill>
                  <a:schemeClr val="tx2"/>
                </a:solidFill>
                <a:latin typeface="Verdana" pitchFamily="34" charset="0"/>
                <a:ea typeface="Verdana" pitchFamily="34" charset="0"/>
                <a:cs typeface="Verdana" pitchFamily="34" charset="0"/>
              </a:rPr>
              <a:t>Kostenlose Ressource (OER)</a:t>
            </a:r>
            <a:br>
              <a:rPr lang="de-DE" sz="1200" dirty="0">
                <a:solidFill>
                  <a:schemeClr val="tx2"/>
                </a:solidFill>
                <a:latin typeface="Verdana" pitchFamily="34" charset="0"/>
                <a:ea typeface="Verdana" pitchFamily="34" charset="0"/>
                <a:cs typeface="Verdana" pitchFamily="34" charset="0"/>
              </a:rPr>
            </a:br>
            <a:r>
              <a:rPr lang="de-DE" sz="1200" dirty="0">
                <a:solidFill>
                  <a:schemeClr val="tx2"/>
                </a:solidFill>
                <a:latin typeface="Verdana" pitchFamily="34" charset="0"/>
                <a:ea typeface="Verdana" pitchFamily="34" charset="0"/>
                <a:cs typeface="Verdana" pitchFamily="34" charset="0"/>
              </a:rPr>
              <a:t>Die Wertstoffprofis / Remondis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blinds(horizontal)">
                                      <p:cBhvr>
                                        <p:cTn id="30" dur="500"/>
                                        <p:tgtEl>
                                          <p:spTgt spid="12">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blinds(horizontal)">
                                      <p:cBhvr>
                                        <p:cTn id="33" dur="500"/>
                                        <p:tgtEl>
                                          <p:spTgt spid="61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linds(horizontal)">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004048" y="1700808"/>
            <a:ext cx="3136950" cy="1124744"/>
          </a:xfrm>
        </p:spPr>
        <p:txBody>
          <a:bodyPr/>
          <a:lstStyle/>
          <a:p>
            <a:pPr eaLnBrk="1" hangingPunct="1">
              <a:defRPr/>
            </a:pPr>
            <a:r>
              <a:rPr lang="de-DE" sz="3200" dirty="0" err="1">
                <a:solidFill>
                  <a:schemeClr val="tx1"/>
                </a:solidFill>
                <a:latin typeface="Verdana" pitchFamily="34" charset="0"/>
              </a:rPr>
              <a:t>Step-by-Step</a:t>
            </a:r>
            <a:br>
              <a:rPr lang="de-DE" sz="3200" dirty="0">
                <a:solidFill>
                  <a:schemeClr val="tx1"/>
                </a:solidFill>
                <a:latin typeface="Verdana" pitchFamily="34" charset="0"/>
              </a:rPr>
            </a:br>
            <a:r>
              <a:rPr lang="de-DE" sz="3200" dirty="0">
                <a:solidFill>
                  <a:schemeClr val="tx1"/>
                </a:solidFill>
                <a:latin typeface="Verdana" pitchFamily="34" charset="0"/>
              </a:rPr>
              <a:t>Foto-Story</a:t>
            </a:r>
            <a:endParaRPr lang="de-DE" sz="3200" dirty="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a:latin typeface="Arial Condensed Bold" pitchFamily="34" charset="0"/>
            </a:endParaRPr>
          </a:p>
          <a:p>
            <a:pPr eaLnBrk="1" hangingPunct="1"/>
            <a:endParaRPr lang="de-DE" sz="1400" dirty="0">
              <a:latin typeface="Arial Condensed Bold" pitchFamily="34" charset="0"/>
            </a:endParaRPr>
          </a:p>
          <a:p>
            <a:pPr eaLnBrk="1" hangingPunct="1">
              <a:buFontTx/>
              <a:buNone/>
            </a:pPr>
            <a:endParaRPr lang="de-DE" sz="1400" dirty="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11" name="Grafik 10"/>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57808" y="1466844"/>
            <a:ext cx="4608512" cy="1872208"/>
          </a:xfrm>
          <a:prstGeom prst="rect">
            <a:avLst/>
          </a:prstGeom>
        </p:spPr>
      </p:pic>
      <p:pic>
        <p:nvPicPr>
          <p:cNvPr id="12" name="Grafik 1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779912" y="3212976"/>
            <a:ext cx="4536504" cy="3115792"/>
          </a:xfrm>
          <a:prstGeom prst="rect">
            <a:avLst/>
          </a:prstGeom>
        </p:spPr>
      </p:pic>
      <p:sp>
        <p:nvSpPr>
          <p:cNvPr id="2" name="Textfeld 1"/>
          <p:cNvSpPr txBox="1"/>
          <p:nvPr/>
        </p:nvSpPr>
        <p:spPr>
          <a:xfrm flipH="1">
            <a:off x="557808" y="4318064"/>
            <a:ext cx="3080320" cy="1631216"/>
          </a:xfrm>
          <a:prstGeom prst="rect">
            <a:avLst/>
          </a:prstGeom>
          <a:noFill/>
        </p:spPr>
        <p:txBody>
          <a:bodyPr wrap="square" rtlCol="0">
            <a:spAutoFit/>
          </a:bodyPr>
          <a:lstStyle/>
          <a:p>
            <a:r>
              <a:rPr lang="de-DE" sz="2000" dirty="0">
                <a:latin typeface="Verdana" pitchFamily="34" charset="0"/>
                <a:ea typeface="+mj-ea"/>
                <a:cs typeface="+mj-cs"/>
              </a:rPr>
              <a:t>Zu einem </a:t>
            </a:r>
            <a:br>
              <a:rPr lang="de-DE" sz="2000" dirty="0">
                <a:latin typeface="Verdana" pitchFamily="34" charset="0"/>
                <a:ea typeface="+mj-ea"/>
                <a:cs typeface="+mj-cs"/>
              </a:rPr>
            </a:br>
            <a:r>
              <a:rPr lang="de-DE" sz="2000" dirty="0">
                <a:latin typeface="Verdana" pitchFamily="34" charset="0"/>
                <a:ea typeface="+mj-ea"/>
                <a:cs typeface="+mj-cs"/>
              </a:rPr>
              <a:t>Experiment </a:t>
            </a:r>
          </a:p>
          <a:p>
            <a:r>
              <a:rPr lang="de-DE" sz="2000" dirty="0">
                <a:latin typeface="Verdana" pitchFamily="34" charset="0"/>
                <a:ea typeface="+mj-ea"/>
                <a:cs typeface="+mj-cs"/>
              </a:rPr>
              <a:t>aus E 8+</a:t>
            </a:r>
          </a:p>
          <a:p>
            <a:endParaRPr lang="de-DE" sz="2000" dirty="0">
              <a:latin typeface="Verdana" pitchFamily="34" charset="0"/>
              <a:ea typeface="+mj-ea"/>
              <a:cs typeface="+mj-cs"/>
            </a:endParaRPr>
          </a:p>
          <a:p>
            <a:r>
              <a:rPr lang="de-DE" sz="2000" dirty="0">
                <a:latin typeface="Verdana" pitchFamily="34" charset="0"/>
                <a:ea typeface="+mj-ea"/>
                <a:cs typeface="+mj-cs"/>
              </a:rPr>
              <a:t>„Wir reinigen Wasser“</a:t>
            </a:r>
          </a:p>
        </p:txBody>
      </p:sp>
      <p:sp>
        <p:nvSpPr>
          <p:cNvPr id="9" name="Rechteck: abgerundete Ecken 8"/>
          <p:cNvSpPr/>
          <p:nvPr/>
        </p:nvSpPr>
        <p:spPr>
          <a:xfrm>
            <a:off x="3059832" y="171562"/>
            <a:ext cx="2700300" cy="122413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Tahoma" panose="020B0604030504040204" pitchFamily="34" charset="0"/>
                <a:ea typeface="Tahoma" panose="020B0604030504040204" pitchFamily="34" charset="0"/>
                <a:cs typeface="Tahoma" panose="020B0604030504040204" pitchFamily="34" charset="0"/>
              </a:rPr>
              <a:t>Methoden-W</a:t>
            </a:r>
            <a:br>
              <a:rPr lang="de-DE" dirty="0">
                <a:latin typeface="Tahoma" panose="020B0604030504040204" pitchFamily="34" charset="0"/>
                <a:ea typeface="Tahoma" panose="020B0604030504040204" pitchFamily="34" charset="0"/>
                <a:cs typeface="Tahoma" panose="020B0604030504040204" pitchFamily="34" charset="0"/>
              </a:rPr>
            </a:br>
            <a:r>
              <a:rPr lang="de-DE" dirty="0">
                <a:latin typeface="Tahoma" panose="020B0604030504040204" pitchFamily="34" charset="0"/>
                <a:ea typeface="Tahoma" panose="020B0604030504040204" pitchFamily="34" charset="0"/>
                <a:cs typeface="Tahoma" panose="020B0604030504040204" pitchFamily="34" charset="0"/>
              </a:rPr>
              <a:t>für inklusiven </a:t>
            </a:r>
            <a:r>
              <a:rPr lang="de-DE" dirty="0" err="1">
                <a:latin typeface="Tahoma" panose="020B0604030504040204" pitchFamily="34" charset="0"/>
                <a:ea typeface="Tahoma" panose="020B0604030504040204" pitchFamily="34" charset="0"/>
                <a:cs typeface="Tahoma" panose="020B0604030504040204" pitchFamily="34" charset="0"/>
              </a:rPr>
              <a:t>Unteericht</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3" name="Rechteck 2"/>
          <p:cNvSpPr/>
          <p:nvPr/>
        </p:nvSpPr>
        <p:spPr>
          <a:xfrm>
            <a:off x="2774032" y="1683996"/>
            <a:ext cx="2302024" cy="1528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746140" y="4775899"/>
            <a:ext cx="4570276" cy="168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82501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 grpId="0"/>
      <p:bldP spid="3"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648072"/>
          </a:xfrm>
        </p:spPr>
        <p:txBody>
          <a:bodyPr/>
          <a:lstStyle/>
          <a:p>
            <a:r>
              <a:rPr lang="de-DE" sz="2800" dirty="0">
                <a:latin typeface="Verdana" pitchFamily="34" charset="0"/>
                <a:ea typeface="Verdana" pitchFamily="34" charset="0"/>
                <a:cs typeface="Verdana" pitchFamily="34" charset="0"/>
              </a:rPr>
              <a:t>Methodenwerkzeuge</a:t>
            </a:r>
            <a:endParaRPr lang="de-DE" dirty="0">
              <a:latin typeface="Verdana" pitchFamily="34" charset="0"/>
              <a:ea typeface="Verdana" pitchFamily="34" charset="0"/>
              <a:cs typeface="Verdana" pitchFamily="34" charset="0"/>
            </a:endParaRPr>
          </a:p>
        </p:txBody>
      </p:sp>
      <p:pic>
        <p:nvPicPr>
          <p:cNvPr id="2" name="Grafik 1"/>
          <p:cNvPicPr>
            <a:picLocks noChangeAspect="1"/>
          </p:cNvPicPr>
          <p:nvPr/>
        </p:nvPicPr>
        <p:blipFill>
          <a:blip r:embed="rId3"/>
          <a:stretch>
            <a:fillRect/>
          </a:stretch>
        </p:blipFill>
        <p:spPr>
          <a:xfrm>
            <a:off x="2339752" y="1059713"/>
            <a:ext cx="6399706" cy="5449705"/>
          </a:xfrm>
          <a:prstGeom prst="rect">
            <a:avLst/>
          </a:prstGeom>
        </p:spPr>
      </p:pic>
      <p:sp>
        <p:nvSpPr>
          <p:cNvPr id="12" name="Textfeld 11"/>
          <p:cNvSpPr txBox="1"/>
          <p:nvPr/>
        </p:nvSpPr>
        <p:spPr>
          <a:xfrm>
            <a:off x="179512" y="2636912"/>
            <a:ext cx="2592288" cy="1538883"/>
          </a:xfrm>
          <a:prstGeom prst="rect">
            <a:avLst/>
          </a:prstGeom>
          <a:noFill/>
        </p:spPr>
        <p:txBody>
          <a:bodyPr wrap="square" rtlCol="0">
            <a:spAutoFit/>
          </a:bodyPr>
          <a:lstStyle/>
          <a:p>
            <a:pPr>
              <a:spcAft>
                <a:spcPts val="600"/>
              </a:spcAft>
            </a:pPr>
            <a:r>
              <a:rPr lang="de-DE" sz="1400" dirty="0">
                <a:solidFill>
                  <a:schemeClr val="tx2"/>
                </a:solidFill>
                <a:latin typeface="Verdana" pitchFamily="34" charset="0"/>
                <a:ea typeface="Verdana" pitchFamily="34" charset="0"/>
                <a:cs typeface="Verdana" pitchFamily="34" charset="0"/>
              </a:rPr>
              <a:t>Kostenlose Ressource:</a:t>
            </a:r>
          </a:p>
          <a:p>
            <a:pPr>
              <a:spcAft>
                <a:spcPts val="600"/>
              </a:spcAft>
            </a:pPr>
            <a:endParaRPr lang="de-DE" sz="1400" dirty="0">
              <a:solidFill>
                <a:schemeClr val="tx2"/>
              </a:solidFill>
              <a:latin typeface="Verdana" pitchFamily="34" charset="0"/>
              <a:ea typeface="Verdana" pitchFamily="34" charset="0"/>
              <a:cs typeface="Verdana" pitchFamily="34" charset="0"/>
            </a:endParaRPr>
          </a:p>
          <a:p>
            <a:pPr>
              <a:spcAft>
                <a:spcPts val="600"/>
              </a:spcAft>
            </a:pPr>
            <a:r>
              <a:rPr lang="de-DE" sz="1400" b="1" dirty="0">
                <a:solidFill>
                  <a:schemeClr val="tx2"/>
                </a:solidFill>
                <a:latin typeface="Verdana" pitchFamily="34" charset="0"/>
                <a:ea typeface="Verdana" pitchFamily="34" charset="0"/>
                <a:cs typeface="Verdana" pitchFamily="34" charset="0"/>
              </a:rPr>
              <a:t>Meine Webseiten </a:t>
            </a:r>
            <a:br>
              <a:rPr lang="de-DE" sz="1400" b="1" dirty="0">
                <a:solidFill>
                  <a:schemeClr val="tx2"/>
                </a:solidFill>
                <a:latin typeface="Verdana" pitchFamily="34" charset="0"/>
                <a:ea typeface="Verdana" pitchFamily="34" charset="0"/>
                <a:cs typeface="Verdana" pitchFamily="34" charset="0"/>
              </a:rPr>
            </a:br>
            <a:r>
              <a:rPr lang="de-DE" sz="1400" b="1" dirty="0">
                <a:solidFill>
                  <a:schemeClr val="tx2"/>
                </a:solidFill>
                <a:latin typeface="Verdana" pitchFamily="34" charset="0"/>
                <a:ea typeface="Verdana" pitchFamily="34" charset="0"/>
                <a:cs typeface="Verdana" pitchFamily="34" charset="0"/>
              </a:rPr>
              <a:t>zu den</a:t>
            </a:r>
            <a:br>
              <a:rPr lang="de-DE" sz="1400" b="1" dirty="0">
                <a:solidFill>
                  <a:schemeClr val="tx2"/>
                </a:solidFill>
                <a:latin typeface="Verdana" pitchFamily="34" charset="0"/>
                <a:ea typeface="Verdana" pitchFamily="34" charset="0"/>
                <a:cs typeface="Verdana" pitchFamily="34" charset="0"/>
              </a:rPr>
            </a:br>
            <a:r>
              <a:rPr lang="de-DE" sz="1400" b="1" dirty="0">
                <a:solidFill>
                  <a:schemeClr val="tx2"/>
                </a:solidFill>
                <a:latin typeface="Verdana" pitchFamily="34" charset="0"/>
                <a:ea typeface="Verdana" pitchFamily="34" charset="0"/>
                <a:cs typeface="Verdana" pitchFamily="34" charset="0"/>
              </a:rPr>
              <a:t>Methodenwerkzeugen</a:t>
            </a:r>
            <a:br>
              <a:rPr lang="de-DE" sz="1400" b="1" dirty="0">
                <a:solidFill>
                  <a:schemeClr val="tx2"/>
                </a:solidFill>
                <a:latin typeface="Verdana" pitchFamily="34" charset="0"/>
                <a:ea typeface="Verdana" pitchFamily="34" charset="0"/>
                <a:cs typeface="Verdana" pitchFamily="34" charset="0"/>
              </a:rPr>
            </a:br>
            <a:endParaRPr lang="de-DE" sz="1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521512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blinds(horizontal)">
                                      <p:cBhvr>
                                        <p:cTn id="1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3717032"/>
            <a:ext cx="6400800" cy="648072"/>
          </a:xfrm>
        </p:spPr>
        <p:txBody>
          <a:bodyPr/>
          <a:lstStyle/>
          <a:p>
            <a:r>
              <a:rPr lang="de-DE" sz="2800" dirty="0">
                <a:latin typeface="Verdana" pitchFamily="34" charset="0"/>
                <a:ea typeface="Verdana" pitchFamily="34" charset="0"/>
                <a:cs typeface="Verdana" pitchFamily="34" charset="0"/>
              </a:rPr>
              <a:t>Mittagspause !</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921526"/>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4"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9" name="Titel 1"/>
          <p:cNvSpPr txBox="1">
            <a:spLocks/>
          </p:cNvSpPr>
          <p:nvPr/>
        </p:nvSpPr>
        <p:spPr bwMode="auto">
          <a:xfrm>
            <a:off x="683568" y="1700808"/>
            <a:ext cx="7772400" cy="2304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nSpc>
                <a:spcPct val="150000"/>
              </a:lnSpc>
            </a:pPr>
            <a:r>
              <a:rPr lang="de-DE" sz="3600" kern="0" dirty="0">
                <a:highlight>
                  <a:srgbClr val="FFFF00"/>
                </a:highlight>
                <a:latin typeface="Verdana" pitchFamily="34" charset="0"/>
                <a:ea typeface="Verdana" pitchFamily="34" charset="0"/>
                <a:cs typeface="Verdana" pitchFamily="34" charset="0"/>
              </a:rPr>
              <a:t>selbstdifferenzierende</a:t>
            </a:r>
            <a:br>
              <a:rPr lang="de-DE" sz="3600" kern="0" dirty="0">
                <a:highlight>
                  <a:srgbClr val="FFFF00"/>
                </a:highlight>
                <a:latin typeface="Verdana" pitchFamily="34" charset="0"/>
                <a:ea typeface="Verdana" pitchFamily="34" charset="0"/>
                <a:cs typeface="Verdana" pitchFamily="34" charset="0"/>
              </a:rPr>
            </a:br>
            <a:r>
              <a:rPr lang="de-DE" sz="3600" kern="0" dirty="0">
                <a:highlight>
                  <a:srgbClr val="FFFF00"/>
                </a:highlight>
                <a:latin typeface="Verdana" pitchFamily="34" charset="0"/>
                <a:ea typeface="Verdana" pitchFamily="34" charset="0"/>
                <a:cs typeface="Verdana" pitchFamily="34" charset="0"/>
              </a:rPr>
              <a:t>Lernumgebung: </a:t>
            </a:r>
          </a:p>
          <a:p>
            <a:pPr>
              <a:lnSpc>
                <a:spcPct val="150000"/>
              </a:lnSpc>
            </a:pPr>
            <a:br>
              <a:rPr lang="de-DE" sz="3600" kern="0" dirty="0">
                <a:latin typeface="Verdana" pitchFamily="34" charset="0"/>
                <a:ea typeface="Verdana" pitchFamily="34" charset="0"/>
                <a:cs typeface="Verdana" pitchFamily="34" charset="0"/>
              </a:rPr>
            </a:br>
            <a:r>
              <a:rPr lang="de-DE" sz="3600" kern="0" dirty="0">
                <a:latin typeface="Verdana" pitchFamily="34" charset="0"/>
                <a:ea typeface="Verdana" pitchFamily="34" charset="0"/>
                <a:cs typeface="Verdana" pitchFamily="34" charset="0"/>
              </a:rPr>
              <a:t>Aufgaben mit gestuften Hilfen </a:t>
            </a:r>
            <a:endParaRPr lang="de-DE" sz="3200" kern="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03807952"/>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3636" y="908720"/>
            <a:ext cx="7772400" cy="5391472"/>
          </a:xfrm>
        </p:spPr>
        <p:txBody>
          <a:bodyPr/>
          <a:lstStyle/>
          <a:p>
            <a:r>
              <a:rPr lang="de-DE" sz="3200" b="1" dirty="0">
                <a:solidFill>
                  <a:srgbClr val="000000"/>
                </a:solidFill>
                <a:latin typeface="Verdana" pitchFamily="34" charset="0"/>
                <a:ea typeface="Verdana" pitchFamily="34" charset="0"/>
                <a:cs typeface="Verdana" pitchFamily="34" charset="0"/>
              </a:rPr>
              <a:t>Machen Sie sich selbst ein Bild</a:t>
            </a:r>
            <a:br>
              <a:rPr lang="de-DE" sz="3200" b="1" dirty="0">
                <a:solidFill>
                  <a:srgbClr val="000000"/>
                </a:solidFill>
                <a:latin typeface="Verdana" pitchFamily="34" charset="0"/>
                <a:ea typeface="Verdana" pitchFamily="34" charset="0"/>
                <a:cs typeface="Verdana" pitchFamily="34" charset="0"/>
              </a:rPr>
            </a:br>
            <a:br>
              <a:rPr lang="de-DE" sz="3200" b="1" dirty="0">
                <a:solidFill>
                  <a:srgbClr val="000000"/>
                </a:solidFill>
                <a:latin typeface="Verdana" pitchFamily="34" charset="0"/>
                <a:ea typeface="Verdana" pitchFamily="34" charset="0"/>
                <a:cs typeface="Verdana" pitchFamily="34" charset="0"/>
              </a:rPr>
            </a:br>
            <a:r>
              <a:rPr lang="de-DE" sz="2800" dirty="0">
                <a:solidFill>
                  <a:srgbClr val="000000"/>
                </a:solidFill>
                <a:latin typeface="Verdana" pitchFamily="34" charset="0"/>
                <a:ea typeface="Verdana" pitchFamily="34" charset="0"/>
                <a:cs typeface="Verdana" pitchFamily="34" charset="0"/>
              </a:rPr>
              <a:t>Wählen Sie mit einem Partner </a:t>
            </a:r>
            <a:br>
              <a:rPr lang="de-DE" sz="2800" dirty="0">
                <a:solidFill>
                  <a:srgbClr val="000000"/>
                </a:solidFill>
                <a:latin typeface="Verdana" pitchFamily="34" charset="0"/>
                <a:ea typeface="Verdana" pitchFamily="34" charset="0"/>
                <a:cs typeface="Verdana" pitchFamily="34" charset="0"/>
              </a:rPr>
            </a:br>
            <a:r>
              <a:rPr lang="de-DE" sz="2800" dirty="0">
                <a:solidFill>
                  <a:srgbClr val="000000"/>
                </a:solidFill>
                <a:latin typeface="Verdana" pitchFamily="34" charset="0"/>
                <a:ea typeface="Verdana" pitchFamily="34" charset="0"/>
                <a:cs typeface="Verdana" pitchFamily="34" charset="0"/>
              </a:rPr>
              <a:t>eine der ausliegenden Aufgaben </a:t>
            </a:r>
            <a:br>
              <a:rPr lang="de-DE" sz="2800" dirty="0">
                <a:solidFill>
                  <a:srgbClr val="000000"/>
                </a:solidFill>
                <a:latin typeface="Verdana" pitchFamily="34" charset="0"/>
                <a:ea typeface="Verdana" pitchFamily="34" charset="0"/>
                <a:cs typeface="Verdana" pitchFamily="34" charset="0"/>
              </a:rPr>
            </a:br>
            <a:r>
              <a:rPr lang="de-DE" sz="2800" dirty="0">
                <a:solidFill>
                  <a:srgbClr val="000000"/>
                </a:solidFill>
                <a:latin typeface="Verdana" pitchFamily="34" charset="0"/>
                <a:ea typeface="Verdana" pitchFamily="34" charset="0"/>
                <a:cs typeface="Verdana" pitchFamily="34" charset="0"/>
              </a:rPr>
              <a:t>und versuchen Sie,</a:t>
            </a:r>
            <a:br>
              <a:rPr lang="de-DE" sz="2800" dirty="0">
                <a:solidFill>
                  <a:srgbClr val="000000"/>
                </a:solidFill>
                <a:latin typeface="Verdana" pitchFamily="34" charset="0"/>
                <a:ea typeface="Verdana" pitchFamily="34" charset="0"/>
                <a:cs typeface="Verdana" pitchFamily="34" charset="0"/>
              </a:rPr>
            </a:br>
            <a:r>
              <a:rPr lang="de-DE" sz="2800" dirty="0">
                <a:solidFill>
                  <a:srgbClr val="000000"/>
                </a:solidFill>
                <a:latin typeface="Verdana" pitchFamily="34" charset="0"/>
                <a:ea typeface="Verdana" pitchFamily="34" charset="0"/>
                <a:cs typeface="Verdana" pitchFamily="34" charset="0"/>
              </a:rPr>
              <a:t>sie ohne Hilfen zu lösen.</a:t>
            </a:r>
            <a:br>
              <a:rPr lang="de-DE" sz="2800" dirty="0">
                <a:solidFill>
                  <a:srgbClr val="000000"/>
                </a:solidFill>
                <a:latin typeface="Verdana" pitchFamily="34" charset="0"/>
                <a:ea typeface="Verdana" pitchFamily="34" charset="0"/>
                <a:cs typeface="Verdana" pitchFamily="34" charset="0"/>
              </a:rPr>
            </a:br>
            <a:br>
              <a:rPr lang="de-DE" sz="2800" dirty="0">
                <a:solidFill>
                  <a:srgbClr val="000000"/>
                </a:solidFill>
                <a:latin typeface="Verdana" pitchFamily="34" charset="0"/>
                <a:ea typeface="Verdana" pitchFamily="34" charset="0"/>
                <a:cs typeface="Verdana" pitchFamily="34" charset="0"/>
              </a:rPr>
            </a:br>
            <a:r>
              <a:rPr lang="de-DE" sz="2800" dirty="0">
                <a:solidFill>
                  <a:srgbClr val="000000"/>
                </a:solidFill>
                <a:latin typeface="Verdana" pitchFamily="34" charset="0"/>
                <a:ea typeface="Verdana" pitchFamily="34" charset="0"/>
                <a:cs typeface="Verdana" pitchFamily="34" charset="0"/>
              </a:rPr>
              <a:t>Benutzen Sie dann die Hilfen und vergleichen Sie mit Ihren Lösungsschritten.</a:t>
            </a:r>
            <a:endParaRPr lang="de-DE" sz="3200" b="1" dirty="0">
              <a:solidFill>
                <a:srgbClr val="000000"/>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 name="Rechteck 1"/>
          <p:cNvSpPr/>
          <p:nvPr/>
        </p:nvSpPr>
        <p:spPr>
          <a:xfrm>
            <a:off x="1732418" y="2348880"/>
            <a:ext cx="684076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971600" y="4288532"/>
            <a:ext cx="684076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096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55576" y="692696"/>
            <a:ext cx="7772400" cy="1143000"/>
          </a:xfrm>
        </p:spPr>
        <p:txBody>
          <a:bodyPr/>
          <a:lstStyle/>
          <a:p>
            <a:r>
              <a:rPr lang="de-DE" sz="3200" b="1" dirty="0">
                <a:solidFill>
                  <a:srgbClr val="000000"/>
                </a:solidFill>
                <a:latin typeface="Verdana" pitchFamily="34" charset="0"/>
                <a:ea typeface="Verdana" pitchFamily="34" charset="0"/>
                <a:cs typeface="Verdana" pitchFamily="34" charset="0"/>
              </a:rPr>
              <a:t>Aufgaben</a:t>
            </a:r>
            <a:br>
              <a:rPr lang="de-DE" sz="3200" b="1" dirty="0">
                <a:solidFill>
                  <a:srgbClr val="000000"/>
                </a:solidFill>
                <a:latin typeface="Verdana" pitchFamily="34" charset="0"/>
                <a:ea typeface="Verdana" pitchFamily="34" charset="0"/>
                <a:cs typeface="Verdana" pitchFamily="34" charset="0"/>
              </a:rPr>
            </a:br>
            <a:r>
              <a:rPr lang="de-DE" sz="3200" b="1" dirty="0">
                <a:solidFill>
                  <a:srgbClr val="000000"/>
                </a:solidFill>
                <a:latin typeface="Verdana" pitchFamily="34" charset="0"/>
                <a:ea typeface="Verdana" pitchFamily="34" charset="0"/>
                <a:cs typeface="Verdana" pitchFamily="34" charset="0"/>
              </a:rPr>
              <a:t>mit gestuften Hilfen</a:t>
            </a:r>
            <a:endParaRPr lang="de-DE" sz="2800" b="1" dirty="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Diagonal liegende Ecken des Rechtecks abrunden 9"/>
          <p:cNvSpPr/>
          <p:nvPr/>
        </p:nvSpPr>
        <p:spPr>
          <a:xfrm>
            <a:off x="3059832" y="2060848"/>
            <a:ext cx="3096344" cy="2016224"/>
          </a:xfrm>
          <a:prstGeom prst="round2Diag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Verdana" pitchFamily="34" charset="0"/>
                <a:ea typeface="Verdana" pitchFamily="34" charset="0"/>
                <a:cs typeface="Verdana" pitchFamily="34" charset="0"/>
              </a:rPr>
              <a:t>Eine „komplexe“</a:t>
            </a:r>
          </a:p>
          <a:p>
            <a:pPr algn="ctr"/>
            <a:r>
              <a:rPr lang="de-DE" dirty="0">
                <a:solidFill>
                  <a:schemeClr val="tx1"/>
                </a:solidFill>
                <a:latin typeface="Verdana" pitchFamily="34" charset="0"/>
                <a:ea typeface="Verdana" pitchFamily="34" charset="0"/>
                <a:cs typeface="Verdana" pitchFamily="34" charset="0"/>
              </a:rPr>
              <a:t>Problemstellung</a:t>
            </a:r>
          </a:p>
        </p:txBody>
      </p:sp>
      <p:sp>
        <p:nvSpPr>
          <p:cNvPr id="11" name="Geschweifte Klammer links 10"/>
          <p:cNvSpPr/>
          <p:nvPr/>
        </p:nvSpPr>
        <p:spPr>
          <a:xfrm>
            <a:off x="2843808" y="4941168"/>
            <a:ext cx="720080" cy="1008112"/>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Geschweifte Klammer rechts 11"/>
          <p:cNvSpPr/>
          <p:nvPr/>
        </p:nvSpPr>
        <p:spPr>
          <a:xfrm>
            <a:off x="5652120" y="4941168"/>
            <a:ext cx="792088" cy="1008112"/>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p:cNvSpPr txBox="1"/>
          <p:nvPr/>
        </p:nvSpPr>
        <p:spPr>
          <a:xfrm>
            <a:off x="3370954" y="5085184"/>
            <a:ext cx="2528449" cy="738664"/>
          </a:xfrm>
          <a:prstGeom prst="rect">
            <a:avLst/>
          </a:prstGeom>
          <a:noFill/>
        </p:spPr>
        <p:txBody>
          <a:bodyPr wrap="none" rtlCol="0">
            <a:spAutoFit/>
          </a:bodyPr>
          <a:lstStyle/>
          <a:p>
            <a:pPr algn="ctr"/>
            <a:r>
              <a:rPr lang="de-DE" sz="1400" dirty="0">
                <a:latin typeface="Verdana" pitchFamily="34" charset="0"/>
                <a:ea typeface="Verdana" pitchFamily="34" charset="0"/>
                <a:cs typeface="Verdana" pitchFamily="34" charset="0"/>
              </a:rPr>
              <a:t>aus einem </a:t>
            </a:r>
            <a:br>
              <a:rPr lang="de-DE" sz="1400" dirty="0">
                <a:latin typeface="Verdana" pitchFamily="34" charset="0"/>
                <a:ea typeface="Verdana" pitchFamily="34" charset="0"/>
                <a:cs typeface="Verdana" pitchFamily="34" charset="0"/>
              </a:rPr>
            </a:br>
            <a:r>
              <a:rPr lang="de-DE" sz="1400" dirty="0">
                <a:latin typeface="Verdana" pitchFamily="34" charset="0"/>
                <a:ea typeface="Verdana" pitchFamily="34" charset="0"/>
                <a:cs typeface="Verdana" pitchFamily="34" charset="0"/>
              </a:rPr>
              <a:t>(lebensweltlichen) </a:t>
            </a:r>
            <a:br>
              <a:rPr lang="de-DE" sz="1400" dirty="0">
                <a:latin typeface="Verdana" pitchFamily="34" charset="0"/>
                <a:ea typeface="Verdana" pitchFamily="34" charset="0"/>
                <a:cs typeface="Verdana" pitchFamily="34" charset="0"/>
              </a:rPr>
            </a:br>
            <a:r>
              <a:rPr lang="de-DE" sz="1400" dirty="0">
                <a:latin typeface="Verdana" pitchFamily="34" charset="0"/>
                <a:ea typeface="Verdana" pitchFamily="34" charset="0"/>
                <a:cs typeface="Verdana" pitchFamily="34" charset="0"/>
              </a:rPr>
              <a:t>Kontext heraus entwickelt</a:t>
            </a:r>
            <a:endParaRPr lang="de-DE" dirty="0">
              <a:latin typeface="Verdana" pitchFamily="34" charset="0"/>
              <a:ea typeface="Verdana" pitchFamily="34" charset="0"/>
              <a:cs typeface="Verdana" pitchFamily="34" charset="0"/>
            </a:endParaRPr>
          </a:p>
        </p:txBody>
      </p:sp>
      <p:sp>
        <p:nvSpPr>
          <p:cNvPr id="14" name="Pfeil nach unten 13"/>
          <p:cNvSpPr/>
          <p:nvPr/>
        </p:nvSpPr>
        <p:spPr>
          <a:xfrm>
            <a:off x="899592" y="2636912"/>
            <a:ext cx="1584176" cy="3240360"/>
          </a:xfrm>
          <a:prstGeom prst="downArrow">
            <a:avLst/>
          </a:prstGeom>
          <a:solidFill>
            <a:srgbClr val="C00000">
              <a:alpha val="8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latin typeface="Verdana" pitchFamily="34" charset="0"/>
                <a:ea typeface="Verdana" pitchFamily="34" charset="0"/>
                <a:cs typeface="Verdana" pitchFamily="34" charset="0"/>
              </a:rPr>
              <a:t>einge</a:t>
            </a:r>
            <a:r>
              <a:rPr lang="de-DE" sz="1400" dirty="0">
                <a:solidFill>
                  <a:schemeClr val="tx1"/>
                </a:solidFill>
                <a:latin typeface="Verdana" pitchFamily="34" charset="0"/>
                <a:ea typeface="Verdana" pitchFamily="34" charset="0"/>
                <a:cs typeface="Verdana" pitchFamily="34" charset="0"/>
              </a:rPr>
              <a:t>-bettet in Vor-wissen</a:t>
            </a:r>
          </a:p>
          <a:p>
            <a:pPr algn="ctr"/>
            <a:endParaRPr lang="de-DE" sz="1400" dirty="0">
              <a:solidFill>
                <a:schemeClr val="tx1"/>
              </a:solidFill>
              <a:latin typeface="Verdana" pitchFamily="34" charset="0"/>
              <a:ea typeface="Verdana" pitchFamily="34" charset="0"/>
              <a:cs typeface="Verdana" pitchFamily="34" charset="0"/>
            </a:endParaRPr>
          </a:p>
          <a:p>
            <a:pPr algn="ctr"/>
            <a:r>
              <a:rPr lang="de-DE" sz="1400" dirty="0" err="1">
                <a:solidFill>
                  <a:schemeClr val="tx1"/>
                </a:solidFill>
                <a:latin typeface="Verdana" pitchFamily="34" charset="0"/>
                <a:ea typeface="Verdana" pitchFamily="34" charset="0"/>
                <a:cs typeface="Verdana" pitchFamily="34" charset="0"/>
              </a:rPr>
              <a:t>grundsätz-lich</a:t>
            </a:r>
            <a:r>
              <a:rPr lang="de-DE" sz="1400" dirty="0">
                <a:solidFill>
                  <a:schemeClr val="tx1"/>
                </a:solidFill>
                <a:latin typeface="Verdana" pitchFamily="34" charset="0"/>
                <a:ea typeface="Verdana" pitchFamily="34" charset="0"/>
                <a:cs typeface="Verdana" pitchFamily="34" charset="0"/>
              </a:rPr>
              <a:t> ohne Hilfen lösbar</a:t>
            </a:r>
          </a:p>
        </p:txBody>
      </p:sp>
      <p:sp>
        <p:nvSpPr>
          <p:cNvPr id="15" name="Pfeil nach unten 14"/>
          <p:cNvSpPr/>
          <p:nvPr/>
        </p:nvSpPr>
        <p:spPr>
          <a:xfrm>
            <a:off x="6660232" y="2636912"/>
            <a:ext cx="1584176" cy="3240360"/>
          </a:xfrm>
          <a:prstGeom prst="downArrow">
            <a:avLst/>
          </a:prstGeom>
          <a:solidFill>
            <a:srgbClr val="C00000">
              <a:alpha val="8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Verdana" pitchFamily="34" charset="0"/>
                <a:ea typeface="Verdana" pitchFamily="34" charset="0"/>
                <a:cs typeface="Verdana" pitchFamily="34" charset="0"/>
              </a:rPr>
              <a:t>unter-stützt</a:t>
            </a:r>
          </a:p>
          <a:p>
            <a:pPr algn="ctr"/>
            <a:r>
              <a:rPr lang="de-DE" sz="1400" dirty="0">
                <a:solidFill>
                  <a:schemeClr val="tx1"/>
                </a:solidFill>
                <a:latin typeface="Verdana" pitchFamily="34" charset="0"/>
                <a:ea typeface="Verdana" pitchFamily="34" charset="0"/>
                <a:cs typeface="Verdana" pitchFamily="34" charset="0"/>
              </a:rPr>
              <a:t>durch Hilfen</a:t>
            </a:r>
          </a:p>
          <a:p>
            <a:pPr algn="ctr"/>
            <a:endParaRPr lang="de-DE" sz="1400" dirty="0">
              <a:solidFill>
                <a:schemeClr val="tx1"/>
              </a:solidFill>
              <a:latin typeface="Verdana" pitchFamily="34" charset="0"/>
              <a:ea typeface="Verdana" pitchFamily="34" charset="0"/>
              <a:cs typeface="Verdana" pitchFamily="34" charset="0"/>
            </a:endParaRPr>
          </a:p>
          <a:p>
            <a:pPr algn="ctr"/>
            <a:r>
              <a:rPr lang="de-DE" sz="1400" dirty="0" err="1">
                <a:solidFill>
                  <a:schemeClr val="tx1"/>
                </a:solidFill>
                <a:latin typeface="Verdana" pitchFamily="34" charset="0"/>
                <a:ea typeface="Verdana" pitchFamily="34" charset="0"/>
                <a:cs typeface="Verdana" pitchFamily="34" charset="0"/>
              </a:rPr>
              <a:t>inhalt-lich</a:t>
            </a:r>
            <a:endParaRPr lang="de-DE" sz="1400" dirty="0">
              <a:solidFill>
                <a:schemeClr val="tx1"/>
              </a:solidFill>
              <a:latin typeface="Verdana" pitchFamily="34" charset="0"/>
              <a:ea typeface="Verdana" pitchFamily="34" charset="0"/>
              <a:cs typeface="Verdana" pitchFamily="34" charset="0"/>
            </a:endParaRPr>
          </a:p>
          <a:p>
            <a:pPr algn="ctr"/>
            <a:r>
              <a:rPr lang="de-DE" sz="1400" dirty="0">
                <a:solidFill>
                  <a:schemeClr val="tx1"/>
                </a:solidFill>
                <a:latin typeface="Verdana" pitchFamily="34" charset="0"/>
                <a:ea typeface="Verdana" pitchFamily="34" charset="0"/>
                <a:cs typeface="Verdana" pitchFamily="34" charset="0"/>
              </a:rPr>
              <a:t>und lern-strategisch</a:t>
            </a:r>
          </a:p>
        </p:txBody>
      </p:sp>
      <p:sp>
        <p:nvSpPr>
          <p:cNvPr id="16"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8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Was Sie erwartet</a:t>
            </a:r>
            <a:endParaRPr lang="de-DE" sz="1600" dirty="0">
              <a:solidFill>
                <a:srgbClr val="080808"/>
              </a:solidFill>
              <a:latin typeface="Verdana" pitchFamily="34" charset="0"/>
              <a:cs typeface="Times New Roman" pitchFamily="18" charset="0"/>
            </a:endParaRPr>
          </a:p>
        </p:txBody>
      </p:sp>
      <p:sp>
        <p:nvSpPr>
          <p:cNvPr id="2052" name="Rectangle 3"/>
          <p:cNvSpPr>
            <a:spLocks noGrp="1" noChangeArrowheads="1"/>
          </p:cNvSpPr>
          <p:nvPr>
            <p:ph type="body" idx="1"/>
          </p:nvPr>
        </p:nvSpPr>
        <p:spPr>
          <a:xfrm>
            <a:off x="903412" y="1268760"/>
            <a:ext cx="7632848" cy="4968552"/>
          </a:xfrm>
        </p:spPr>
        <p:txBody>
          <a:bodyPr/>
          <a:lstStyle/>
          <a:p>
            <a:pPr>
              <a:lnSpc>
                <a:spcPct val="150000"/>
              </a:lnSpc>
            </a:pPr>
            <a:r>
              <a:rPr lang="de-DE" sz="1600" dirty="0">
                <a:solidFill>
                  <a:schemeClr val="tx2"/>
                </a:solidFill>
                <a:latin typeface="Verdana" pitchFamily="34" charset="0"/>
                <a:ea typeface="Verdana" pitchFamily="34" charset="0"/>
                <a:cs typeface="Verdana" pitchFamily="34" charset="0"/>
              </a:rPr>
              <a:t>Vormittags</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Input „Methodenwerkzeuge“</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Vorstellung und Ausprobieren unterrichtstauglicher 	Werkzeuge</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Erarbeitung eigener Arbeitsmaterialien in Kleingruppen</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Vorstellung und Besprechung der Ergebnisse</a:t>
            </a:r>
          </a:p>
          <a:p>
            <a:pPr>
              <a:lnSpc>
                <a:spcPct val="150000"/>
              </a:lnSpc>
            </a:pPr>
            <a:r>
              <a:rPr lang="de-DE" sz="1600" dirty="0">
                <a:solidFill>
                  <a:schemeClr val="tx2"/>
                </a:solidFill>
                <a:latin typeface="Verdana" pitchFamily="34" charset="0"/>
                <a:ea typeface="Verdana" pitchFamily="34" charset="0"/>
                <a:cs typeface="Verdana" pitchFamily="34" charset="0"/>
              </a:rPr>
              <a:t>Nachmittags</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Aufgaben mit gestuften Hilfen</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Erarbeitung eigener Aufgaben mit Hilfen in Kleingruppen</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Vorstellung und Besprechung der Ergebnisse</a:t>
            </a:r>
            <a:br>
              <a:rPr lang="de-DE" sz="1600" dirty="0">
                <a:solidFill>
                  <a:schemeClr val="tx2"/>
                </a:solidFill>
                <a:latin typeface="Verdana" pitchFamily="34" charset="0"/>
                <a:ea typeface="Verdana" pitchFamily="34" charset="0"/>
                <a:cs typeface="Verdana" pitchFamily="34" charset="0"/>
              </a:rPr>
            </a:br>
            <a:r>
              <a:rPr lang="de-DE" sz="1600" dirty="0">
                <a:solidFill>
                  <a:schemeClr val="tx2"/>
                </a:solidFill>
                <a:latin typeface="Verdana" pitchFamily="34" charset="0"/>
                <a:ea typeface="Verdana" pitchFamily="34" charset="0"/>
                <a:cs typeface="Verdana" pitchFamily="34" charset="0"/>
              </a:rPr>
              <a:t>*	Feedback und Abschluss</a:t>
            </a: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dirty="0">
                <a:latin typeface="Calibri" pitchFamily="34" charset="0"/>
              </a:rPr>
              <a:t>Methodenwerkzeuge Berlin-H – 2017 – Dr. L. Stäudel</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5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fade">
                                      <p:cBhvr>
                                        <p:cTn id="12"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55576" y="1061864"/>
            <a:ext cx="7772400" cy="1143000"/>
          </a:xfrm>
        </p:spPr>
        <p:txBody>
          <a:bodyPr/>
          <a:lstStyle/>
          <a:p>
            <a:r>
              <a:rPr lang="de-DE" sz="3200" b="1" dirty="0">
                <a:solidFill>
                  <a:srgbClr val="000000"/>
                </a:solidFill>
                <a:latin typeface="Verdana" pitchFamily="34" charset="0"/>
                <a:ea typeface="Verdana" pitchFamily="34" charset="0"/>
                <a:cs typeface="Verdana" pitchFamily="34" charset="0"/>
              </a:rPr>
              <a:t>Gestufte Hilfen</a:t>
            </a:r>
            <a:endParaRPr lang="de-DE" sz="2800" b="1" dirty="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Abgerundetes Rechteck 9"/>
          <p:cNvSpPr/>
          <p:nvPr/>
        </p:nvSpPr>
        <p:spPr>
          <a:xfrm>
            <a:off x="827584" y="2996952"/>
            <a:ext cx="3312368" cy="2088232"/>
          </a:xfrm>
          <a:prstGeom prst="round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Verdana" pitchFamily="34" charset="0"/>
                <a:ea typeface="Verdana" pitchFamily="34" charset="0"/>
                <a:cs typeface="Verdana" pitchFamily="34" charset="0"/>
              </a:rPr>
              <a:t>Inhaltliche Hilfen</a:t>
            </a:r>
          </a:p>
        </p:txBody>
      </p:sp>
      <p:sp>
        <p:nvSpPr>
          <p:cNvPr id="11" name="Abgerundetes Rechteck 10"/>
          <p:cNvSpPr/>
          <p:nvPr/>
        </p:nvSpPr>
        <p:spPr>
          <a:xfrm>
            <a:off x="4860032" y="2996952"/>
            <a:ext cx="3312368" cy="2088232"/>
          </a:xfrm>
          <a:prstGeom prst="roundRect">
            <a:avLst/>
          </a:prstGeom>
          <a:solidFill>
            <a:srgbClr val="C00000">
              <a:alpha val="29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Verdana" pitchFamily="34" charset="0"/>
                <a:ea typeface="Verdana" pitchFamily="34" charset="0"/>
                <a:cs typeface="Verdana" pitchFamily="34" charset="0"/>
              </a:rPr>
              <a:t>Lernstrategische Hilfen</a:t>
            </a:r>
            <a:endParaRPr lang="de-DE" dirty="0"/>
          </a:p>
        </p:txBody>
      </p:sp>
      <p:cxnSp>
        <p:nvCxnSpPr>
          <p:cNvPr id="13" name="Gerade Verbindung mit Pfeil 12"/>
          <p:cNvCxnSpPr/>
          <p:nvPr/>
        </p:nvCxnSpPr>
        <p:spPr>
          <a:xfrm flipH="1">
            <a:off x="2267744" y="1988840"/>
            <a:ext cx="1800200" cy="720080"/>
          </a:xfrm>
          <a:prstGeom prst="straightConnector1">
            <a:avLst/>
          </a:prstGeom>
          <a:ln w="63500">
            <a:solidFill>
              <a:srgbClr val="C00000">
                <a:alpha val="92000"/>
              </a:srgb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4932040" y="1988840"/>
            <a:ext cx="1800200" cy="720080"/>
          </a:xfrm>
          <a:prstGeom prst="straightConnector1">
            <a:avLst/>
          </a:prstGeom>
          <a:ln w="63500">
            <a:solidFill>
              <a:srgbClr val="C00000">
                <a:alpha val="92000"/>
              </a:srgb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7628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47664" y="1844824"/>
            <a:ext cx="6408712" cy="3672408"/>
          </a:xfrm>
        </p:spPr>
        <p:txBody>
          <a:bodyPr/>
          <a:lstStyle/>
          <a:p>
            <a:pPr marL="442913">
              <a:lnSpc>
                <a:spcPct val="110000"/>
              </a:lnSpc>
              <a:spcAft>
                <a:spcPct val="35000"/>
              </a:spcAft>
              <a:tabLst>
                <a:tab pos="442913" algn="l"/>
              </a:tabLst>
            </a:pPr>
            <a:r>
              <a:rPr lang="de-DE" sz="1800" dirty="0">
                <a:latin typeface="Verdana" pitchFamily="34" charset="0"/>
              </a:rPr>
              <a:t>Formuliere die Aufgabe in eigenen Worten!</a:t>
            </a:r>
          </a:p>
          <a:p>
            <a:pPr marL="442913">
              <a:lnSpc>
                <a:spcPct val="110000"/>
              </a:lnSpc>
              <a:spcAft>
                <a:spcPct val="35000"/>
              </a:spcAft>
              <a:tabLst>
                <a:tab pos="442913" algn="l"/>
              </a:tabLst>
            </a:pPr>
            <a:r>
              <a:rPr lang="de-DE" sz="1800" dirty="0">
                <a:latin typeface="Verdana" pitchFamily="34" charset="0"/>
              </a:rPr>
              <a:t>Versuche die wichtigen von den unwichtigen Informationen zu trennen!</a:t>
            </a:r>
          </a:p>
          <a:p>
            <a:pPr marL="442913">
              <a:lnSpc>
                <a:spcPct val="110000"/>
              </a:lnSpc>
              <a:spcAft>
                <a:spcPct val="35000"/>
              </a:spcAft>
              <a:tabLst>
                <a:tab pos="442913" algn="l"/>
              </a:tabLst>
            </a:pPr>
            <a:r>
              <a:rPr lang="de-DE" sz="1800" dirty="0">
                <a:latin typeface="Verdana" pitchFamily="34" charset="0"/>
              </a:rPr>
              <a:t>Was weißt du schon über den Sachverhalt und was kannst du daraus folgern?</a:t>
            </a:r>
          </a:p>
          <a:p>
            <a:pPr marL="442913">
              <a:lnSpc>
                <a:spcPct val="110000"/>
              </a:lnSpc>
              <a:spcAft>
                <a:spcPct val="35000"/>
              </a:spcAft>
              <a:tabLst>
                <a:tab pos="442913" algn="l"/>
              </a:tabLst>
            </a:pPr>
            <a:r>
              <a:rPr lang="de-DE" sz="1800" dirty="0">
                <a:latin typeface="Verdana" pitchFamily="34" charset="0"/>
              </a:rPr>
              <a:t>Kennst du etwas Ähnliches?</a:t>
            </a:r>
          </a:p>
          <a:p>
            <a:pPr marL="442913">
              <a:lnSpc>
                <a:spcPct val="110000"/>
              </a:lnSpc>
              <a:spcAft>
                <a:spcPct val="35000"/>
              </a:spcAft>
              <a:tabLst>
                <a:tab pos="442913" algn="l"/>
              </a:tabLst>
            </a:pPr>
            <a:r>
              <a:rPr lang="de-DE" sz="1800" dirty="0">
                <a:latin typeface="Verdana" pitchFamily="34" charset="0"/>
              </a:rPr>
              <a:t>Was weißt du schon über das Gesuchte und was benötigst du dafür?</a:t>
            </a:r>
          </a:p>
          <a:p>
            <a:pPr marL="442913">
              <a:lnSpc>
                <a:spcPct val="110000"/>
              </a:lnSpc>
              <a:spcAft>
                <a:spcPct val="35000"/>
              </a:spcAft>
              <a:tabLst>
                <a:tab pos="442913" algn="l"/>
              </a:tabLst>
            </a:pPr>
            <a:r>
              <a:rPr lang="de-DE" sz="1800" dirty="0">
                <a:latin typeface="Verdana" pitchFamily="34" charset="0"/>
              </a:rPr>
              <a:t>Versuche das Problem in einem Schema / einer Skizze zu veranschaulichen! </a:t>
            </a:r>
          </a:p>
        </p:txBody>
      </p:sp>
      <p:sp>
        <p:nvSpPr>
          <p:cNvPr id="6" name="Rectangle 2"/>
          <p:cNvSpPr>
            <a:spLocks noGrp="1" noChangeArrowheads="1"/>
          </p:cNvSpPr>
          <p:nvPr>
            <p:ph type="title"/>
          </p:nvPr>
        </p:nvSpPr>
        <p:spPr>
          <a:xfrm>
            <a:off x="755576" y="476672"/>
            <a:ext cx="7772400" cy="1143000"/>
          </a:xfrm>
        </p:spPr>
        <p:txBody>
          <a:bodyPr/>
          <a:lstStyle/>
          <a:p>
            <a:r>
              <a:rPr lang="de-DE" sz="3200" b="1" dirty="0">
                <a:solidFill>
                  <a:srgbClr val="000000"/>
                </a:solidFill>
                <a:latin typeface="Verdana" pitchFamily="34" charset="0"/>
                <a:ea typeface="Verdana" pitchFamily="34" charset="0"/>
                <a:cs typeface="Verdana" pitchFamily="34" charset="0"/>
              </a:rPr>
              <a:t>Lernstrategische Hilfen</a:t>
            </a:r>
            <a:endParaRPr lang="de-DE" sz="2800" b="1" dirty="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9927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2" dur="500"/>
                                        <p:tgtEl>
                                          <p:spTgt spid="122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7" dur="500"/>
                                        <p:tgtEl>
                                          <p:spTgt spid="122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882">
                                            <p:txEl>
                                              <p:pRg st="3" end="3"/>
                                            </p:txEl>
                                          </p:spTgt>
                                        </p:tgtEl>
                                        <p:attrNameLst>
                                          <p:attrName>style.visibility</p:attrName>
                                        </p:attrNameLst>
                                      </p:cBhvr>
                                      <p:to>
                                        <p:strVal val="visible"/>
                                      </p:to>
                                    </p:set>
                                    <p:animEffect transition="in" filter="blinds(horizontal)">
                                      <p:cBhvr>
                                        <p:cTn id="22" dur="500"/>
                                        <p:tgtEl>
                                          <p:spTgt spid="1228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27" dur="500"/>
                                        <p:tgtEl>
                                          <p:spTgt spid="1228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2882">
                                            <p:txEl>
                                              <p:pRg st="5" end="5"/>
                                            </p:txEl>
                                          </p:spTgt>
                                        </p:tgtEl>
                                        <p:attrNameLst>
                                          <p:attrName>style.visibility</p:attrName>
                                        </p:attrNameLst>
                                      </p:cBhvr>
                                      <p:to>
                                        <p:strVal val="visible"/>
                                      </p:to>
                                    </p:set>
                                    <p:animEffect transition="in" filter="blinds(horizontal)">
                                      <p:cBhvr>
                                        <p:cTn id="32" dur="500"/>
                                        <p:tgtEl>
                                          <p:spTgt spid="1228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55576" y="476672"/>
            <a:ext cx="7772400" cy="1143000"/>
          </a:xfrm>
        </p:spPr>
        <p:txBody>
          <a:bodyPr/>
          <a:lstStyle/>
          <a:p>
            <a:r>
              <a:rPr lang="de-DE" sz="3200" dirty="0">
                <a:solidFill>
                  <a:srgbClr val="000000"/>
                </a:solidFill>
                <a:latin typeface="Verdana" pitchFamily="34" charset="0"/>
                <a:ea typeface="Verdana" pitchFamily="34" charset="0"/>
                <a:cs typeface="Verdana" pitchFamily="34" charset="0"/>
              </a:rPr>
              <a:t>In 13 Schritten zu einer </a:t>
            </a:r>
            <a:r>
              <a:rPr lang="de-DE" sz="3200" dirty="0" err="1">
                <a:solidFill>
                  <a:srgbClr val="000000"/>
                </a:solidFill>
                <a:latin typeface="Verdana" pitchFamily="34" charset="0"/>
                <a:ea typeface="Verdana" pitchFamily="34" charset="0"/>
                <a:cs typeface="Verdana" pitchFamily="34" charset="0"/>
              </a:rPr>
              <a:t>AmH</a:t>
            </a:r>
            <a:endParaRPr lang="de-DE" sz="2800" dirty="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2" name="Rectangle 1"/>
          <p:cNvSpPr>
            <a:spLocks noGrp="1" noChangeArrowheads="1"/>
          </p:cNvSpPr>
          <p:nvPr>
            <p:ph type="body" idx="1"/>
          </p:nvPr>
        </p:nvSpPr>
        <p:spPr bwMode="auto">
          <a:xfrm>
            <a:off x="976349" y="1124744"/>
            <a:ext cx="733085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Aufgabenthema bestimmen eingepasst in aktuellen Unterricht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Prüfen ob linearer Lösungsweg naheliegt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Aufgabenstellung formulieren, möglichst in 1 bis 2 Sätzen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Prüfen ob Aufgabe für leistungsstarke Lerner ohne Hilfen lösbar ist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"Wie würde ich im dialogischen Unterrichtsgespräch vorgehen?"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Welche Vorwissenselemente können aktiviert werden?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Welche lernstrategischen Impulse könnten hilfreich sein?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Hilfen formulieren und in Tabelle eintragen, ggf. Skizze dazu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Logik der </a:t>
            </a:r>
            <a:r>
              <a:rPr kumimoji="0" lang="de-DE" altLang="de-DE" sz="1800" b="0" i="0" u="none" strike="noStrike" cap="none" normalizeH="0" baseline="0" dirty="0" err="1">
                <a:ln>
                  <a:noFill/>
                </a:ln>
                <a:solidFill>
                  <a:schemeClr val="tx1"/>
                </a:solidFill>
                <a:effectLst/>
                <a:latin typeface="Arial" panose="020B0604020202020204" pitchFamily="34" charset="0"/>
              </a:rPr>
              <a:t>Hilfenfolge</a:t>
            </a:r>
            <a:r>
              <a:rPr kumimoji="0" lang="de-DE" altLang="de-DE" sz="1800" b="0" i="0" u="none" strike="noStrike" cap="none" normalizeH="0" baseline="0" dirty="0">
                <a:ln>
                  <a:noFill/>
                </a:ln>
                <a:solidFill>
                  <a:schemeClr val="tx1"/>
                </a:solidFill>
                <a:effectLst/>
                <a:latin typeface="Arial" panose="020B0604020202020204" pitchFamily="34" charset="0"/>
              </a:rPr>
              <a:t> überprüfen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Komplettlösung in letzter Hilfe überprüfen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Überarbeitete </a:t>
            </a:r>
            <a:r>
              <a:rPr kumimoji="0" lang="de-DE" altLang="de-DE" sz="1800" b="0" i="0" u="none" strike="noStrike" cap="none" normalizeH="0" baseline="0" dirty="0" err="1">
                <a:ln>
                  <a:noFill/>
                </a:ln>
                <a:solidFill>
                  <a:schemeClr val="tx1"/>
                </a:solidFill>
                <a:effectLst/>
                <a:latin typeface="Arial" panose="020B0604020202020204" pitchFamily="34" charset="0"/>
              </a:rPr>
              <a:t>Hilfentexte</a:t>
            </a:r>
            <a:r>
              <a:rPr kumimoji="0" lang="de-DE" altLang="de-DE" sz="1800" b="0" i="0" u="none" strike="noStrike" cap="none" normalizeH="0" baseline="0" dirty="0">
                <a:ln>
                  <a:noFill/>
                </a:ln>
                <a:solidFill>
                  <a:schemeClr val="tx1"/>
                </a:solidFill>
                <a:effectLst/>
                <a:latin typeface="Arial" panose="020B0604020202020204" pitchFamily="34" charset="0"/>
              </a:rPr>
              <a:t> und Skizzen/Abbildungen in gewählte </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Präsentationsform übertragen (z.B. zum Ausdruck)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Hilfen doppelseitig ausdrucken (Anzahl = Schülerzahl : 4) </a:t>
            </a:r>
          </a:p>
          <a:p>
            <a:pPr marL="269875" marR="0" lvl="0" indent="-269875" algn="l" defTabSz="914400" rtl="0" eaLnBrk="0" fontAlgn="base" latinLnBrk="0" hangingPunct="0">
              <a:lnSpc>
                <a:spcPct val="100000"/>
              </a:lnSpc>
              <a:spcBef>
                <a:spcPct val="0"/>
              </a:spcBef>
              <a:spcAft>
                <a:spcPts val="60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Mittig durchschneiden, falten, sortieren, mit Klammer versehen </a:t>
            </a:r>
          </a:p>
        </p:txBody>
      </p:sp>
      <p:sp>
        <p:nvSpPr>
          <p:cNvPr id="10" name="Ovale Legende 9"/>
          <p:cNvSpPr/>
          <p:nvPr/>
        </p:nvSpPr>
        <p:spPr>
          <a:xfrm>
            <a:off x="5220072" y="764704"/>
            <a:ext cx="3168352" cy="2016224"/>
          </a:xfrm>
          <a:prstGeom prst="wedgeEllipseCallout">
            <a:avLst>
              <a:gd name="adj1" fmla="val -80299"/>
              <a:gd name="adj2" fmla="val 2424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Verdana" pitchFamily="34" charset="0"/>
                <a:ea typeface="Verdana" pitchFamily="34" charset="0"/>
                <a:cs typeface="Verdana" pitchFamily="34" charset="0"/>
              </a:rPr>
              <a:t>+ Kontext</a:t>
            </a:r>
          </a:p>
        </p:txBody>
      </p:sp>
      <p:sp>
        <p:nvSpPr>
          <p:cNvPr id="8" name="Ovale Legende 7"/>
          <p:cNvSpPr/>
          <p:nvPr/>
        </p:nvSpPr>
        <p:spPr>
          <a:xfrm>
            <a:off x="1136442" y="3501008"/>
            <a:ext cx="3168352" cy="2304256"/>
          </a:xfrm>
          <a:prstGeom prst="wedgeEllipseCallout">
            <a:avLst>
              <a:gd name="adj1" fmla="val 57291"/>
              <a:gd name="adj2" fmla="val -6822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Verdana" pitchFamily="34" charset="0"/>
                <a:ea typeface="Verdana" pitchFamily="34" charset="0"/>
                <a:cs typeface="Verdana" pitchFamily="34" charset="0"/>
              </a:rPr>
              <a:t>Hilfen </a:t>
            </a:r>
            <a:br>
              <a:rPr lang="de-DE" b="1" dirty="0">
                <a:latin typeface="Verdana" pitchFamily="34" charset="0"/>
                <a:ea typeface="Verdana" pitchFamily="34" charset="0"/>
                <a:cs typeface="Verdana" pitchFamily="34" charset="0"/>
              </a:rPr>
            </a:br>
            <a:r>
              <a:rPr lang="de-DE" b="1" dirty="0">
                <a:latin typeface="Verdana" pitchFamily="34" charset="0"/>
                <a:ea typeface="Verdana" pitchFamily="34" charset="0"/>
                <a:cs typeface="Verdana" pitchFamily="34" charset="0"/>
              </a:rPr>
              <a:t>∼ </a:t>
            </a:r>
            <a:br>
              <a:rPr lang="de-DE" b="1" dirty="0">
                <a:latin typeface="Verdana" pitchFamily="34" charset="0"/>
                <a:ea typeface="Verdana" pitchFamily="34" charset="0"/>
                <a:cs typeface="Verdana" pitchFamily="34" charset="0"/>
              </a:rPr>
            </a:br>
            <a:r>
              <a:rPr lang="de-DE" b="1" dirty="0">
                <a:latin typeface="Verdana" pitchFamily="34" charset="0"/>
                <a:ea typeface="Verdana" pitchFamily="34" charset="0"/>
                <a:cs typeface="Verdana" pitchFamily="34" charset="0"/>
              </a:rPr>
              <a:t>Impulse im Unterrichts-gespräch</a:t>
            </a:r>
          </a:p>
        </p:txBody>
      </p:sp>
      <p:grpSp>
        <p:nvGrpSpPr>
          <p:cNvPr id="3" name="Gruppieren 2"/>
          <p:cNvGrpSpPr/>
          <p:nvPr/>
        </p:nvGrpSpPr>
        <p:grpSpPr>
          <a:xfrm>
            <a:off x="4788024" y="4351174"/>
            <a:ext cx="3168352" cy="2304256"/>
            <a:chOff x="4788024" y="4351174"/>
            <a:chExt cx="3168352" cy="2304256"/>
          </a:xfrm>
        </p:grpSpPr>
        <p:sp>
          <p:nvSpPr>
            <p:cNvPr id="11" name="Ovale Legende 7"/>
            <p:cNvSpPr/>
            <p:nvPr/>
          </p:nvSpPr>
          <p:spPr>
            <a:xfrm>
              <a:off x="4788024" y="4351174"/>
              <a:ext cx="3168352" cy="2304256"/>
            </a:xfrm>
            <a:prstGeom prst="wedgeEllipseCallout">
              <a:avLst>
                <a:gd name="adj1" fmla="val -65680"/>
                <a:gd name="adj2" fmla="val -60284"/>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Verdana" pitchFamily="34" charset="0"/>
                <a:ea typeface="Verdana" pitchFamily="34" charset="0"/>
                <a:cs typeface="Verdana" pitchFamily="34" charset="0"/>
              </a:endParaRPr>
            </a:p>
          </p:txBody>
        </p:sp>
        <p:pic>
          <p:nvPicPr>
            <p:cNvPr id="12" name="Grafik 11"/>
            <p:cNvPicPr>
              <a:picLocks noChangeAspect="1"/>
            </p:cNvPicPr>
            <p:nvPr/>
          </p:nvPicPr>
          <p:blipFill>
            <a:blip r:embed="rId3"/>
            <a:stretch>
              <a:fillRect/>
            </a:stretch>
          </p:blipFill>
          <p:spPr>
            <a:xfrm>
              <a:off x="5706841" y="4582930"/>
              <a:ext cx="1334257" cy="1800737"/>
            </a:xfrm>
            <a:prstGeom prst="rect">
              <a:avLst/>
            </a:prstGeom>
            <a:ln>
              <a:solidFill>
                <a:schemeClr val="tx1"/>
              </a:solidFill>
            </a:ln>
            <a:effectLst>
              <a:outerShdw blurRad="50800" dist="165100" dir="1980000" sx="104000" sy="104000" algn="tr" rotWithShape="0">
                <a:prstClr val="black">
                  <a:alpha val="40000"/>
                </a:prstClr>
              </a:outerShdw>
            </a:effectLst>
          </p:spPr>
        </p:pic>
      </p:grpSp>
      <p:grpSp>
        <p:nvGrpSpPr>
          <p:cNvPr id="5" name="Gruppieren 4"/>
          <p:cNvGrpSpPr/>
          <p:nvPr/>
        </p:nvGrpSpPr>
        <p:grpSpPr>
          <a:xfrm>
            <a:off x="1078366" y="2492896"/>
            <a:ext cx="3168352" cy="2016224"/>
            <a:chOff x="1078366" y="2492896"/>
            <a:chExt cx="3168352" cy="2016224"/>
          </a:xfrm>
        </p:grpSpPr>
        <p:sp>
          <p:nvSpPr>
            <p:cNvPr id="16" name="Ovale Legende 9"/>
            <p:cNvSpPr/>
            <p:nvPr/>
          </p:nvSpPr>
          <p:spPr>
            <a:xfrm>
              <a:off x="1078366" y="2492896"/>
              <a:ext cx="3168352" cy="2016224"/>
            </a:xfrm>
            <a:prstGeom prst="wedgeEllipseCallout">
              <a:avLst>
                <a:gd name="adj1" fmla="val 40496"/>
                <a:gd name="adj2" fmla="val 125552"/>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Verdana" pitchFamily="34" charset="0"/>
                <a:ea typeface="Verdana" pitchFamily="34" charset="0"/>
                <a:cs typeface="Verdana" pitchFamily="34" charset="0"/>
              </a:endParaRPr>
            </a:p>
          </p:txBody>
        </p:sp>
        <p:pic>
          <p:nvPicPr>
            <p:cNvPr id="4" name="Grafik 3"/>
            <p:cNvPicPr>
              <a:picLocks noChangeAspect="1"/>
            </p:cNvPicPr>
            <p:nvPr/>
          </p:nvPicPr>
          <p:blipFill rotWithShape="1">
            <a:blip r:embed="rId4"/>
            <a:srcRect l="3961" t="2086" r="9201"/>
            <a:stretch/>
          </p:blipFill>
          <p:spPr>
            <a:xfrm>
              <a:off x="2051720" y="2706771"/>
              <a:ext cx="1152128" cy="1523444"/>
            </a:xfrm>
            <a:prstGeom prst="rect">
              <a:avLst/>
            </a:prstGeom>
          </p:spPr>
        </p:pic>
      </p:grpSp>
      <p:sp>
        <p:nvSpPr>
          <p:cNvPr id="14"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765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48138" y="1548962"/>
            <a:ext cx="3967878" cy="4409035"/>
          </a:xfrm>
        </p:spPr>
        <p:txBody>
          <a:bodyPr/>
          <a:lstStyle/>
          <a:p>
            <a:pPr marL="0" indent="0">
              <a:lnSpc>
                <a:spcPct val="110000"/>
              </a:lnSpc>
              <a:spcAft>
                <a:spcPct val="50000"/>
              </a:spcAft>
              <a:buNone/>
            </a:pPr>
            <a:r>
              <a:rPr lang="de-DE" sz="2000" dirty="0">
                <a:latin typeface="Verdana" pitchFamily="34" charset="0"/>
                <a:ea typeface="Verdana" pitchFamily="34" charset="0"/>
                <a:cs typeface="Verdana" pitchFamily="34" charset="0"/>
              </a:rPr>
              <a:t>Entwickeln Sie mit einem Partner eine (anspruchs-volle) Aufgabe für Ihren Unterricht.</a:t>
            </a:r>
          </a:p>
          <a:p>
            <a:pPr marL="0" indent="0">
              <a:lnSpc>
                <a:spcPct val="110000"/>
              </a:lnSpc>
              <a:spcAft>
                <a:spcPct val="50000"/>
              </a:spcAft>
              <a:buNone/>
            </a:pPr>
            <a:r>
              <a:rPr lang="de-DE" sz="2000" dirty="0">
                <a:latin typeface="Verdana" pitchFamily="34" charset="0"/>
                <a:ea typeface="Verdana" pitchFamily="34" charset="0"/>
                <a:cs typeface="Verdana" pitchFamily="34" charset="0"/>
              </a:rPr>
              <a:t>Stellen Sie Ihr Thema kurz im Plenum vor.</a:t>
            </a:r>
          </a:p>
          <a:p>
            <a:pPr marL="0" indent="0">
              <a:lnSpc>
                <a:spcPct val="110000"/>
              </a:lnSpc>
              <a:spcAft>
                <a:spcPct val="50000"/>
              </a:spcAft>
              <a:buNone/>
            </a:pPr>
            <a:r>
              <a:rPr lang="de-DE" sz="2000" dirty="0">
                <a:latin typeface="Verdana" pitchFamily="34" charset="0"/>
                <a:ea typeface="Verdana" pitchFamily="34" charset="0"/>
                <a:cs typeface="Verdana" pitchFamily="34" charset="0"/>
              </a:rPr>
              <a:t>Entwickeln Sie dann die Hilfen zur Aufgabe – am besten bis zur Nutzungsreife.</a:t>
            </a:r>
          </a:p>
        </p:txBody>
      </p:sp>
      <p:sp>
        <p:nvSpPr>
          <p:cNvPr id="6" name="Rectangle 2"/>
          <p:cNvSpPr>
            <a:spLocks noGrp="1" noChangeArrowheads="1"/>
          </p:cNvSpPr>
          <p:nvPr>
            <p:ph type="title"/>
          </p:nvPr>
        </p:nvSpPr>
        <p:spPr>
          <a:xfrm>
            <a:off x="755576" y="116632"/>
            <a:ext cx="7772400" cy="1143000"/>
          </a:xfrm>
        </p:spPr>
        <p:txBody>
          <a:bodyPr/>
          <a:lstStyle/>
          <a:p>
            <a:r>
              <a:rPr lang="de-DE"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Für</a:t>
            </a:r>
            <a:r>
              <a:rPr lang="de-DE" sz="2400" dirty="0">
                <a:solidFill>
                  <a:srgbClr val="000000"/>
                </a:solidFill>
                <a:latin typeface="Verdana" pitchFamily="34" charset="0"/>
                <a:ea typeface="Verdana" pitchFamily="34" charset="0"/>
                <a:cs typeface="Verdana" pitchFamily="34" charset="0"/>
              </a:rPr>
              <a:t> </a:t>
            </a:r>
            <a:r>
              <a:rPr lang="de-DE"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die Gruppenarbeit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Rechteck 7"/>
          <p:cNvSpPr/>
          <p:nvPr/>
        </p:nvSpPr>
        <p:spPr>
          <a:xfrm>
            <a:off x="4784750" y="1556792"/>
            <a:ext cx="3744416" cy="4401205"/>
          </a:xfrm>
          <a:prstGeom prst="rect">
            <a:avLst/>
          </a:prstGeom>
          <a:solidFill>
            <a:srgbClr val="FFC000"/>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a:latin typeface="Verdana" pitchFamily="34" charset="0"/>
                <a:ea typeface="Verdana" pitchFamily="34" charset="0"/>
                <a:cs typeface="Verdana" pitchFamily="34" charset="0"/>
              </a:rPr>
              <a:t>Berücksichtigen Sie dabei:</a:t>
            </a:r>
          </a:p>
          <a:p>
            <a:pPr marL="177800" indent="-177800">
              <a:spcAft>
                <a:spcPts val="600"/>
              </a:spcAft>
              <a:buFontTx/>
              <a:buChar char="-"/>
            </a:pPr>
            <a:r>
              <a:rPr lang="de-DE" sz="2000" dirty="0">
                <a:latin typeface="Verdana" pitchFamily="34" charset="0"/>
                <a:ea typeface="Verdana" pitchFamily="34" charset="0"/>
                <a:cs typeface="Verdana" pitchFamily="34" charset="0"/>
              </a:rPr>
              <a:t>Reorganisation und Strukturierung von Wissen</a:t>
            </a:r>
          </a:p>
          <a:p>
            <a:pPr marL="177800" indent="-177800">
              <a:spcAft>
                <a:spcPts val="600"/>
              </a:spcAft>
              <a:buFontTx/>
              <a:buChar char="-"/>
            </a:pPr>
            <a:r>
              <a:rPr lang="de-DE" sz="2000" dirty="0">
                <a:latin typeface="Verdana" pitchFamily="34" charset="0"/>
                <a:ea typeface="Verdana" pitchFamily="34" charset="0"/>
                <a:cs typeface="Verdana" pitchFamily="34" charset="0"/>
              </a:rPr>
              <a:t>Schlussfolgerndes Verknüpfen</a:t>
            </a:r>
          </a:p>
          <a:p>
            <a:pPr marL="177800" indent="-177800">
              <a:spcAft>
                <a:spcPts val="600"/>
              </a:spcAft>
              <a:buFontTx/>
              <a:buChar char="-"/>
            </a:pPr>
            <a:r>
              <a:rPr lang="de-DE" sz="2000" dirty="0">
                <a:latin typeface="Verdana" pitchFamily="34" charset="0"/>
                <a:ea typeface="Verdana" pitchFamily="34" charset="0"/>
                <a:cs typeface="Verdana" pitchFamily="34" charset="0"/>
              </a:rPr>
              <a:t>Akzentuierung des Unterrichts / der fachlichen Vorgehens-weisen</a:t>
            </a:r>
          </a:p>
          <a:p>
            <a:pPr marL="177800" indent="-177800">
              <a:spcAft>
                <a:spcPts val="600"/>
              </a:spcAft>
              <a:buFontTx/>
              <a:buChar char="-"/>
            </a:pPr>
            <a:r>
              <a:rPr lang="de-DE" sz="2000" dirty="0">
                <a:latin typeface="Verdana" pitchFamily="34" charset="0"/>
                <a:ea typeface="Verdana" pitchFamily="34" charset="0"/>
                <a:cs typeface="Verdana" pitchFamily="34" charset="0"/>
              </a:rPr>
              <a:t>Variation von bereits bearbeiteten Aufgaben / Problemstellungen </a:t>
            </a:r>
          </a:p>
        </p:txBody>
      </p:sp>
      <p:sp>
        <p:nvSpPr>
          <p:cNvPr id="11"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426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882">
                                            <p:txEl>
                                              <p:pRg st="1" end="1"/>
                                            </p:txEl>
                                          </p:spTgt>
                                        </p:tgtEl>
                                        <p:attrNameLst>
                                          <p:attrName>style.visibility</p:attrName>
                                        </p:attrNameLst>
                                      </p:cBhvr>
                                      <p:to>
                                        <p:strVal val="visible"/>
                                      </p:to>
                                    </p:set>
                                    <p:animEffect transition="in" filter="blinds(horizontal)">
                                      <p:cBhvr>
                                        <p:cTn id="17" dur="500"/>
                                        <p:tgtEl>
                                          <p:spTgt spid="1228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22" dur="500"/>
                                        <p:tgtEl>
                                          <p:spTgt spid="122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Fußzeilenplatzhalter 3"/>
          <p:cNvSpPr>
            <a:spLocks noGrp="1"/>
          </p:cNvSpPr>
          <p:nvPr>
            <p:ph type="ftr" sz="quarter" idx="11"/>
          </p:nvPr>
        </p:nvSpPr>
        <p:spPr>
          <a:xfrm>
            <a:off x="1043608" y="6453336"/>
            <a:ext cx="6984776"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4" name="Titel 2"/>
          <p:cNvSpPr>
            <a:spLocks noGrp="1"/>
          </p:cNvSpPr>
          <p:nvPr>
            <p:ph type="title"/>
          </p:nvPr>
        </p:nvSpPr>
        <p:spPr>
          <a:xfrm>
            <a:off x="557808" y="3068960"/>
            <a:ext cx="7772400" cy="1143000"/>
          </a:xfrm>
        </p:spPr>
        <p:txBody>
          <a:bodyPr/>
          <a:lstStyle/>
          <a:p>
            <a:r>
              <a:rPr lang="de-DE"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Ihre Ergebnisse</a:t>
            </a:r>
          </a:p>
        </p:txBody>
      </p:sp>
    </p:spTree>
    <p:extLst>
      <p:ext uri="{BB962C8B-B14F-4D97-AF65-F5344CB8AC3E}">
        <p14:creationId xmlns:p14="http://schemas.microsoft.com/office/powerpoint/2010/main" val="2638088168"/>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403648" y="2060848"/>
            <a:ext cx="6408712" cy="2664296"/>
          </a:xfrm>
        </p:spPr>
        <p:txBody>
          <a:bodyPr/>
          <a:lstStyle/>
          <a:p>
            <a:pPr marL="442913">
              <a:lnSpc>
                <a:spcPct val="110000"/>
              </a:lnSpc>
              <a:spcAft>
                <a:spcPct val="35000"/>
              </a:spcAft>
              <a:tabLst>
                <a:tab pos="442913" algn="l"/>
              </a:tabLst>
            </a:pPr>
            <a:r>
              <a:rPr lang="de-DE" sz="1800" dirty="0">
                <a:latin typeface="Verdana" pitchFamily="34" charset="0"/>
              </a:rPr>
              <a:t>Alle Gruppen erhalten Aufgabenstellung und einen Umschlag mit nummerierten Hilfekärtchen.</a:t>
            </a:r>
          </a:p>
          <a:p>
            <a:pPr marL="442913">
              <a:lnSpc>
                <a:spcPct val="110000"/>
              </a:lnSpc>
              <a:spcAft>
                <a:spcPct val="35000"/>
              </a:spcAft>
              <a:tabLst>
                <a:tab pos="442913" algn="l"/>
              </a:tabLst>
            </a:pPr>
            <a:endParaRPr lang="de-DE" sz="1800" dirty="0">
              <a:latin typeface="Verdana" pitchFamily="34" charset="0"/>
            </a:endParaRPr>
          </a:p>
          <a:p>
            <a:pPr marL="442913">
              <a:lnSpc>
                <a:spcPct val="110000"/>
              </a:lnSpc>
              <a:spcAft>
                <a:spcPct val="35000"/>
              </a:spcAft>
              <a:tabLst>
                <a:tab pos="442913" algn="l"/>
              </a:tabLst>
            </a:pPr>
            <a:r>
              <a:rPr lang="de-DE" sz="1800" dirty="0">
                <a:latin typeface="Verdana" pitchFamily="34" charset="0"/>
              </a:rPr>
              <a:t>Nummerierte Hilfekärtchen am Lehrerpult, </a:t>
            </a:r>
            <a:br>
              <a:rPr lang="de-DE" sz="1800" dirty="0">
                <a:latin typeface="Verdana" pitchFamily="34" charset="0"/>
              </a:rPr>
            </a:br>
            <a:r>
              <a:rPr lang="de-DE" sz="1800" dirty="0">
                <a:latin typeface="Verdana" pitchFamily="34" charset="0"/>
              </a:rPr>
              <a:t>es darf immer nur einer aus einer Gruppe nach vorn gehen und die Hilfe einsehen.</a:t>
            </a:r>
          </a:p>
          <a:p>
            <a:pPr marL="442913">
              <a:lnSpc>
                <a:spcPct val="110000"/>
              </a:lnSpc>
              <a:spcAft>
                <a:spcPct val="35000"/>
              </a:spcAft>
              <a:tabLst>
                <a:tab pos="442913" algn="l"/>
              </a:tabLst>
            </a:pPr>
            <a:endParaRPr lang="de-DE" sz="1800" dirty="0">
              <a:latin typeface="Verdana" pitchFamily="34" charset="0"/>
            </a:endParaRPr>
          </a:p>
          <a:p>
            <a:pPr marL="442913">
              <a:lnSpc>
                <a:spcPct val="110000"/>
              </a:lnSpc>
              <a:spcAft>
                <a:spcPct val="35000"/>
              </a:spcAft>
              <a:tabLst>
                <a:tab pos="442913" algn="l"/>
              </a:tabLst>
            </a:pPr>
            <a:r>
              <a:rPr lang="de-DE" sz="1800" b="1" dirty="0">
                <a:solidFill>
                  <a:srgbClr val="C00000"/>
                </a:solidFill>
                <a:latin typeface="Verdana" pitchFamily="34" charset="0"/>
              </a:rPr>
              <a:t>Oder die Lernenden rufen die Hilfen via Tablet vom Schulserver ab (bzw. via </a:t>
            </a:r>
            <a:r>
              <a:rPr lang="de-DE" sz="1800" b="1" dirty="0" err="1">
                <a:solidFill>
                  <a:srgbClr val="C00000"/>
                </a:solidFill>
                <a:latin typeface="Verdana" pitchFamily="34" charset="0"/>
              </a:rPr>
              <a:t>wlan</a:t>
            </a:r>
            <a:r>
              <a:rPr lang="de-DE" sz="1800" b="1" dirty="0">
                <a:solidFill>
                  <a:srgbClr val="C00000"/>
                </a:solidFill>
                <a:latin typeface="Verdana" pitchFamily="34" charset="0"/>
              </a:rPr>
              <a:t> von einem externen Server).</a:t>
            </a:r>
          </a:p>
        </p:txBody>
      </p:sp>
      <p:sp>
        <p:nvSpPr>
          <p:cNvPr id="6" name="Rectangle 2"/>
          <p:cNvSpPr>
            <a:spLocks noGrp="1" noChangeArrowheads="1"/>
          </p:cNvSpPr>
          <p:nvPr>
            <p:ph type="title"/>
          </p:nvPr>
        </p:nvSpPr>
        <p:spPr>
          <a:xfrm>
            <a:off x="755576" y="476672"/>
            <a:ext cx="7772400" cy="1143000"/>
          </a:xfrm>
        </p:spPr>
        <p:txBody>
          <a:bodyPr/>
          <a:lstStyle/>
          <a:p>
            <a:r>
              <a:rPr lang="de-DE" sz="3200" dirty="0">
                <a:solidFill>
                  <a:srgbClr val="000000"/>
                </a:solidFill>
                <a:latin typeface="Verdana" pitchFamily="34" charset="0"/>
                <a:ea typeface="Verdana" pitchFamily="34" charset="0"/>
                <a:cs typeface="Verdana" pitchFamily="34" charset="0"/>
              </a:rPr>
              <a:t>Methodische Varianten </a:t>
            </a:r>
            <a:br>
              <a:rPr lang="de-DE" sz="3200" dirty="0">
                <a:solidFill>
                  <a:srgbClr val="000000"/>
                </a:solidFill>
                <a:latin typeface="Verdana" pitchFamily="34" charset="0"/>
                <a:ea typeface="Verdana" pitchFamily="34" charset="0"/>
                <a:cs typeface="Verdana" pitchFamily="34" charset="0"/>
              </a:rPr>
            </a:br>
            <a:r>
              <a:rPr lang="de-DE" sz="3200" dirty="0">
                <a:solidFill>
                  <a:srgbClr val="000000"/>
                </a:solidFill>
                <a:latin typeface="Verdana" pitchFamily="34" charset="0"/>
                <a:ea typeface="Verdana" pitchFamily="34" charset="0"/>
                <a:cs typeface="Verdana" pitchFamily="34" charset="0"/>
              </a:rPr>
              <a:t>der Hilfen-Präsentation</a:t>
            </a:r>
            <a:endParaRPr lang="de-DE" sz="2800" dirty="0">
              <a:solidFill>
                <a:srgbClr val="080808"/>
              </a:solidFill>
              <a:latin typeface="Verdana" pitchFamily="34" charset="0"/>
              <a:cs typeface="Times New Roman" pitchFamily="18"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939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blinds(horizontal)">
                                      <p:cBhvr>
                                        <p:cTn id="7" dur="500"/>
                                        <p:tgtEl>
                                          <p:spTgt spid="122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2">
                                            <p:txEl>
                                              <p:pRg st="2" end="2"/>
                                            </p:txEl>
                                          </p:spTgt>
                                        </p:tgtEl>
                                        <p:attrNameLst>
                                          <p:attrName>style.visibility</p:attrName>
                                        </p:attrNameLst>
                                      </p:cBhvr>
                                      <p:to>
                                        <p:strVal val="visible"/>
                                      </p:to>
                                    </p:set>
                                    <p:animEffect transition="in" filter="blinds(horizontal)">
                                      <p:cBhvr>
                                        <p:cTn id="12" dur="500"/>
                                        <p:tgtEl>
                                          <p:spTgt spid="1228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2">
                                            <p:txEl>
                                              <p:pRg st="4" end="4"/>
                                            </p:txEl>
                                          </p:spTgt>
                                        </p:tgtEl>
                                        <p:attrNameLst>
                                          <p:attrName>style.visibility</p:attrName>
                                        </p:attrNameLst>
                                      </p:cBhvr>
                                      <p:to>
                                        <p:strVal val="visible"/>
                                      </p:to>
                                    </p:set>
                                    <p:animEffect transition="in" filter="blinds(horizontal)">
                                      <p:cBhvr>
                                        <p:cTn id="17" dur="500"/>
                                        <p:tgtEl>
                                          <p:spTgt spid="122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a:latin typeface="Verdana" pitchFamily="34" charset="0"/>
              </a:rPr>
              <a:t>Hilfen via Tablet oder Smartphone</a:t>
            </a:r>
            <a:br>
              <a:rPr lang="de-DE" sz="1800" dirty="0">
                <a:latin typeface="Verdana" pitchFamily="34" charset="0"/>
              </a:rPr>
            </a:br>
            <a:endParaRPr lang="de-DE" sz="1800"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4499992" y="1988840"/>
            <a:ext cx="3635896" cy="3554819"/>
          </a:xfrm>
          <a:prstGeom prst="rect">
            <a:avLst/>
          </a:prstGeom>
          <a:noFill/>
        </p:spPr>
        <p:txBody>
          <a:bodyPr wrap="square" rtlCol="0">
            <a:spAutoFit/>
          </a:bodyPr>
          <a:lstStyle/>
          <a:p>
            <a:pPr marL="177800" indent="-177800">
              <a:spcAft>
                <a:spcPts val="600"/>
              </a:spcAft>
              <a:buFontTx/>
              <a:buChar char="-"/>
            </a:pPr>
            <a:r>
              <a:rPr lang="de-DE" sz="2000" b="1" dirty="0">
                <a:latin typeface="Verdana" pitchFamily="34" charset="0"/>
                <a:ea typeface="Verdana" pitchFamily="34" charset="0"/>
                <a:cs typeface="Verdana" pitchFamily="34" charset="0"/>
              </a:rPr>
              <a:t>Aufgabe</a:t>
            </a:r>
            <a:r>
              <a:rPr lang="de-DE" sz="2000" dirty="0">
                <a:latin typeface="Verdana" pitchFamily="34" charset="0"/>
                <a:ea typeface="Verdana" pitchFamily="34" charset="0"/>
                <a:cs typeface="Verdana" pitchFamily="34" charset="0"/>
              </a:rPr>
              <a:t> auf Papier</a:t>
            </a:r>
          </a:p>
          <a:p>
            <a:pPr marL="177800" indent="-177800">
              <a:spcAft>
                <a:spcPts val="600"/>
              </a:spcAft>
              <a:buFontTx/>
              <a:buChar char="-"/>
            </a:pPr>
            <a:r>
              <a:rPr lang="de-DE" sz="2000" b="1" dirty="0">
                <a:latin typeface="Verdana" pitchFamily="34" charset="0"/>
                <a:ea typeface="Verdana" pitchFamily="34" charset="0"/>
                <a:cs typeface="Verdana" pitchFamily="34" charset="0"/>
              </a:rPr>
              <a:t>Hilfen</a:t>
            </a:r>
            <a:r>
              <a:rPr lang="de-DE" sz="2000" dirty="0">
                <a:latin typeface="Verdana" pitchFamily="34" charset="0"/>
                <a:ea typeface="Verdana" pitchFamily="34" charset="0"/>
                <a:cs typeface="Verdana" pitchFamily="34" charset="0"/>
              </a:rPr>
              <a:t> auf einem Server</a:t>
            </a:r>
          </a:p>
          <a:p>
            <a:pPr marL="177800" indent="-177800">
              <a:spcAft>
                <a:spcPts val="600"/>
              </a:spcAft>
              <a:buFontTx/>
              <a:buChar char="-"/>
            </a:pPr>
            <a:r>
              <a:rPr lang="de-DE" sz="2000" b="1" dirty="0">
                <a:latin typeface="Verdana" pitchFamily="34" charset="0"/>
                <a:ea typeface="Verdana" pitchFamily="34" charset="0"/>
                <a:cs typeface="Verdana" pitchFamily="34" charset="0"/>
              </a:rPr>
              <a:t>QR-Codes</a:t>
            </a:r>
            <a:r>
              <a:rPr lang="de-DE" sz="2000" dirty="0">
                <a:latin typeface="Verdana" pitchFamily="34" charset="0"/>
                <a:ea typeface="Verdana" pitchFamily="34" charset="0"/>
                <a:cs typeface="Verdana" pitchFamily="34" charset="0"/>
              </a:rPr>
              <a:t> als Zugang</a:t>
            </a:r>
            <a:br>
              <a:rPr lang="de-DE" sz="2000" dirty="0">
                <a:latin typeface="Verdana" pitchFamily="34" charset="0"/>
                <a:ea typeface="Verdana" pitchFamily="34" charset="0"/>
                <a:cs typeface="Verdana" pitchFamily="34" charset="0"/>
              </a:rPr>
            </a:br>
            <a:endParaRPr lang="de-DE" sz="2000" dirty="0">
              <a:latin typeface="Verdana" pitchFamily="34" charset="0"/>
              <a:ea typeface="Verdana" pitchFamily="34" charset="0"/>
              <a:cs typeface="Verdana" pitchFamily="34" charset="0"/>
            </a:endParaRPr>
          </a:p>
          <a:p>
            <a:pPr marL="177800" indent="-177800">
              <a:spcAft>
                <a:spcPts val="600"/>
              </a:spcAft>
              <a:buFontTx/>
              <a:buChar char="-"/>
            </a:pPr>
            <a:r>
              <a:rPr lang="de-DE" sz="2000" dirty="0">
                <a:latin typeface="Verdana" pitchFamily="34" charset="0"/>
                <a:ea typeface="Verdana" pitchFamily="34" charset="0"/>
                <a:cs typeface="Verdana" pitchFamily="34" charset="0"/>
              </a:rPr>
              <a:t>Entscheidung: mit oder ohne Hilfen (wie bei Papierform)</a:t>
            </a:r>
          </a:p>
          <a:p>
            <a:pPr marL="177800" indent="-177800">
              <a:spcAft>
                <a:spcPts val="600"/>
              </a:spcAft>
              <a:buFontTx/>
              <a:buChar char="-"/>
            </a:pPr>
            <a:r>
              <a:rPr lang="de-DE" sz="2000" dirty="0">
                <a:latin typeface="Verdana" pitchFamily="34" charset="0"/>
                <a:ea typeface="Verdana" pitchFamily="34" charset="0"/>
                <a:cs typeface="Verdana" pitchFamily="34" charset="0"/>
              </a:rPr>
              <a:t>sukzessiver Download</a:t>
            </a:r>
          </a:p>
          <a:p>
            <a:pPr marL="177800" indent="-177800">
              <a:spcAft>
                <a:spcPts val="600"/>
              </a:spcAft>
              <a:buFontTx/>
              <a:buChar char="-"/>
            </a:pPr>
            <a:r>
              <a:rPr lang="de-DE" sz="2000" dirty="0">
                <a:latin typeface="Verdana" pitchFamily="34" charset="0"/>
                <a:ea typeface="Verdana" pitchFamily="34" charset="0"/>
                <a:cs typeface="Verdana" pitchFamily="34" charset="0"/>
              </a:rPr>
              <a:t>oder Vergleich mit der Musterlösung</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774885"/>
            <a:ext cx="2951500" cy="4173856"/>
          </a:xfrm>
          <a:prstGeom prst="rect">
            <a:avLst/>
          </a:prstGeom>
          <a:effectLst>
            <a:outerShdw blurRad="152400" dist="38100" dir="2700000" sx="102000" sy="102000" algn="tl" rotWithShape="0">
              <a:prstClr val="black">
                <a:alpha val="40000"/>
              </a:prstClr>
            </a:outerShdw>
          </a:effectLst>
        </p:spPr>
      </p:pic>
      <p:sp>
        <p:nvSpPr>
          <p:cNvPr id="9"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6980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a:latin typeface="Verdana" pitchFamily="34" charset="0"/>
              </a:rPr>
              <a:t>Hilfen via </a:t>
            </a:r>
            <a:r>
              <a:rPr lang="de-DE" sz="3200" dirty="0" err="1">
                <a:latin typeface="Verdana" pitchFamily="34" charset="0"/>
              </a:rPr>
              <a:t>Tablet</a:t>
            </a:r>
            <a:r>
              <a:rPr lang="de-DE" sz="3200" dirty="0">
                <a:latin typeface="Verdana" pitchFamily="34" charset="0"/>
              </a:rPr>
              <a:t> oder Smartphone</a:t>
            </a:r>
            <a:br>
              <a:rPr lang="de-DE" sz="1800" dirty="0">
                <a:latin typeface="Verdana" pitchFamily="34" charset="0"/>
              </a:rPr>
            </a:br>
            <a:endParaRPr lang="de-DE" sz="1800"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Rechteck 10"/>
          <p:cNvSpPr/>
          <p:nvPr/>
        </p:nvSpPr>
        <p:spPr>
          <a:xfrm>
            <a:off x="683568" y="1772816"/>
            <a:ext cx="4456092" cy="461665"/>
          </a:xfrm>
          <a:prstGeom prst="rect">
            <a:avLst/>
          </a:prstGeom>
        </p:spPr>
        <p:txBody>
          <a:bodyPr wrap="none">
            <a:spAutoFit/>
          </a:bodyPr>
          <a:lstStyle/>
          <a:p>
            <a:r>
              <a:rPr lang="de-DE" dirty="0">
                <a:latin typeface="Verdana" pitchFamily="34" charset="0"/>
                <a:ea typeface="Verdana" pitchFamily="34" charset="0"/>
                <a:cs typeface="Verdana" pitchFamily="34" charset="0"/>
              </a:rPr>
              <a:t>Das Beispiel „Dipol Wasser“</a:t>
            </a:r>
            <a:endParaRPr lang="de-DE" dirty="0"/>
          </a:p>
        </p:txBody>
      </p:sp>
      <p:pic>
        <p:nvPicPr>
          <p:cNvPr id="12" name="Grafik 11" descr="ablenkung"/>
          <p:cNvPicPr/>
          <p:nvPr/>
        </p:nvPicPr>
        <p:blipFill>
          <a:blip r:embed="rId3" cstate="print"/>
          <a:srcRect/>
          <a:stretch>
            <a:fillRect/>
          </a:stretch>
        </p:blipFill>
        <p:spPr bwMode="auto">
          <a:xfrm>
            <a:off x="5668094" y="1844824"/>
            <a:ext cx="2792338" cy="4032448"/>
          </a:xfrm>
          <a:prstGeom prst="rect">
            <a:avLst/>
          </a:prstGeom>
          <a:noFill/>
          <a:ln w="9525">
            <a:noFill/>
            <a:miter lim="800000"/>
            <a:headEnd/>
            <a:tailEnd/>
          </a:ln>
        </p:spPr>
      </p:pic>
      <p:sp>
        <p:nvSpPr>
          <p:cNvPr id="14" name="Rechteck 13"/>
          <p:cNvSpPr/>
          <p:nvPr/>
        </p:nvSpPr>
        <p:spPr>
          <a:xfrm>
            <a:off x="755576" y="2452826"/>
            <a:ext cx="4176464" cy="1508105"/>
          </a:xfrm>
          <a:prstGeom prst="rect">
            <a:avLst/>
          </a:prstGeom>
        </p:spPr>
        <p:txBody>
          <a:bodyPr wrap="square">
            <a:spAutoFit/>
          </a:bodyPr>
          <a:lstStyle/>
          <a:p>
            <a:r>
              <a:rPr lang="de-DE" sz="2000" b="1" dirty="0">
                <a:latin typeface="Verdana" pitchFamily="34" charset="0"/>
                <a:ea typeface="Verdana" pitchFamily="34" charset="0"/>
                <a:cs typeface="Verdana" pitchFamily="34" charset="0"/>
              </a:rPr>
              <a:t>Aufgabe:</a:t>
            </a:r>
            <a:br>
              <a:rPr lang="de-DE" sz="2000" dirty="0">
                <a:latin typeface="Verdana" pitchFamily="34" charset="0"/>
                <a:ea typeface="Verdana" pitchFamily="34" charset="0"/>
                <a:cs typeface="Verdana" pitchFamily="34" charset="0"/>
              </a:rPr>
            </a:br>
            <a:r>
              <a:rPr lang="de-DE" sz="1800" dirty="0">
                <a:latin typeface="Verdana"/>
                <a:ea typeface="Calibri"/>
                <a:cs typeface="Times New Roman"/>
              </a:rPr>
              <a:t>Findet unter Nutzung eures Vorwissens heraus, welche Kräfte wirken und wie die Ablenkung schließlich zustande kommt.</a:t>
            </a:r>
            <a:endParaRPr lang="de-DE" sz="2000" dirty="0"/>
          </a:p>
        </p:txBody>
      </p:sp>
      <p:sp>
        <p:nvSpPr>
          <p:cNvPr id="15" name="Rechteck 14"/>
          <p:cNvSpPr/>
          <p:nvPr/>
        </p:nvSpPr>
        <p:spPr>
          <a:xfrm>
            <a:off x="755576" y="4005064"/>
            <a:ext cx="4176464" cy="2677656"/>
          </a:xfrm>
          <a:prstGeom prst="rect">
            <a:avLst/>
          </a:prstGeom>
        </p:spPr>
        <p:txBody>
          <a:bodyPr wrap="square">
            <a:spAutoFit/>
          </a:bodyPr>
          <a:lstStyle/>
          <a:p>
            <a:r>
              <a:rPr lang="de-DE" sz="2000" b="1" dirty="0">
                <a:latin typeface="Verdana" pitchFamily="34" charset="0"/>
                <a:ea typeface="Verdana" pitchFamily="34" charset="0"/>
                <a:cs typeface="Verdana" pitchFamily="34" charset="0"/>
              </a:rPr>
              <a:t>Hilfen:</a:t>
            </a:r>
          </a:p>
          <a:p>
            <a:r>
              <a:rPr lang="de-DE" sz="1800" dirty="0">
                <a:latin typeface="Verdana" pitchFamily="34" charset="0"/>
                <a:ea typeface="Verdana" pitchFamily="34" charset="0"/>
                <a:cs typeface="Verdana" pitchFamily="34" charset="0"/>
              </a:rPr>
              <a:t>Für die Hilfen folgt dem QR-Code.</a:t>
            </a:r>
          </a:p>
          <a:p>
            <a:r>
              <a:rPr lang="de-DE" sz="1800" dirty="0">
                <a:latin typeface="Verdana" pitchFamily="34" charset="0"/>
                <a:ea typeface="Verdana" pitchFamily="34" charset="0"/>
                <a:cs typeface="Verdana" pitchFamily="34" charset="0"/>
              </a:rPr>
              <a:t>Erklärt euch zuerst gegenseitig die Aufgabe noch einmal in euren eigenen Worten. Klärt dabei, wie ihr die Aufgabe verstanden habt und was euch noch unklar ist.</a:t>
            </a:r>
          </a:p>
          <a:p>
            <a:br>
              <a:rPr lang="de-DE" sz="2000" dirty="0">
                <a:latin typeface="Verdana" pitchFamily="34" charset="0"/>
                <a:ea typeface="Verdana" pitchFamily="34" charset="0"/>
                <a:cs typeface="Verdana" pitchFamily="34" charset="0"/>
              </a:rPr>
            </a:br>
            <a:endParaRPr lang="de-DE" sz="2000" dirty="0"/>
          </a:p>
        </p:txBody>
      </p:sp>
      <p:pic>
        <p:nvPicPr>
          <p:cNvPr id="16" name="Grafik 15" descr="C:\Users\lutz\Desktop\Downloads\qrcode(2).png">
            <a:hlinkClick r:id="rId4"/>
          </p:cNvPr>
          <p:cNvPicPr/>
          <p:nvPr/>
        </p:nvPicPr>
        <p:blipFill>
          <a:blip r:embed="rId5" cstate="print"/>
          <a:srcRect/>
          <a:stretch>
            <a:fillRect/>
          </a:stretch>
        </p:blipFill>
        <p:spPr bwMode="auto">
          <a:xfrm>
            <a:off x="4788024" y="4610423"/>
            <a:ext cx="1512168" cy="1515244"/>
          </a:xfrm>
          <a:prstGeom prst="rect">
            <a:avLst/>
          </a:prstGeom>
          <a:noFill/>
          <a:ln w="9525">
            <a:noFill/>
            <a:miter lim="800000"/>
            <a:headEnd/>
            <a:tailEnd/>
          </a:ln>
        </p:spPr>
      </p:pic>
      <p:sp>
        <p:nvSpPr>
          <p:cNvPr id="13" name="Fußzeilenplatzhalter 3"/>
          <p:cNvSpPr>
            <a:spLocks noGrp="1"/>
          </p:cNvSpPr>
          <p:nvPr>
            <p:ph type="ftr" sz="quarter" idx="11"/>
          </p:nvPr>
        </p:nvSpPr>
        <p:spPr>
          <a:xfrm>
            <a:off x="1763688" y="6500192"/>
            <a:ext cx="6048672" cy="457200"/>
          </a:xfrm>
        </p:spPr>
        <p:txBody>
          <a:bodyPr/>
          <a:lstStyle/>
          <a:p>
            <a:pPr>
              <a:defRPr/>
            </a:pPr>
            <a:r>
              <a:rPr lang="de-DE">
                <a:solidFill>
                  <a:schemeClr val="bg1">
                    <a:lumMod val="65000"/>
                  </a:schemeClr>
                </a:solidFill>
                <a:latin typeface="Verdana" pitchFamily="34" charset="0"/>
                <a:ea typeface="Verdana" pitchFamily="34" charset="0"/>
                <a:cs typeface="Verdana" pitchFamily="34" charset="0"/>
              </a:rPr>
              <a:t>Methodenwerkzeuge Berlin-H – 2017 – Dr. L. Stäudel</a:t>
            </a:r>
            <a:endParaRPr lang="de-DE"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604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773832"/>
            <a:ext cx="7772400" cy="1143000"/>
          </a:xfrm>
        </p:spPr>
        <p:txBody>
          <a:bodyPr/>
          <a:lstStyle/>
          <a:p>
            <a:pPr marL="269875">
              <a:spcAft>
                <a:spcPts val="1200"/>
              </a:spcAft>
            </a:pPr>
            <a:r>
              <a:rPr lang="de-DE" sz="3200" dirty="0">
                <a:latin typeface="Verdana" pitchFamily="34" charset="0"/>
              </a:rPr>
              <a:t>Wer ausprobieren möchte:</a:t>
            </a:r>
            <a:endParaRPr lang="de-DE" sz="1800" dirty="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0" name="Textfeld 9"/>
          <p:cNvSpPr txBox="1"/>
          <p:nvPr/>
        </p:nvSpPr>
        <p:spPr>
          <a:xfrm>
            <a:off x="1259632" y="1913839"/>
            <a:ext cx="6696744" cy="4170372"/>
          </a:xfrm>
          <a:prstGeom prst="rect">
            <a:avLst/>
          </a:prstGeom>
          <a:noFill/>
        </p:spPr>
        <p:txBody>
          <a:bodyPr wrap="square" rtlCol="0">
            <a:spAutoFit/>
          </a:bodyPr>
          <a:lstStyle/>
          <a:p>
            <a:pPr marL="177800" indent="-177800">
              <a:spcAft>
                <a:spcPts val="600"/>
              </a:spcAft>
              <a:buFontTx/>
              <a:buChar char="-"/>
            </a:pPr>
            <a:r>
              <a:rPr lang="de-DE" dirty="0">
                <a:latin typeface="Verdana" panose="020B0604030504040204" pitchFamily="34" charset="0"/>
                <a:ea typeface="Verdana" panose="020B0604030504040204" pitchFamily="34" charset="0"/>
                <a:cs typeface="Verdana" panose="020B0604030504040204" pitchFamily="34" charset="0"/>
              </a:rPr>
              <a:t>Laden Sie einen QR-Code-Reader auf Ihr Tablet oder Smartphone.</a:t>
            </a:r>
          </a:p>
          <a:p>
            <a:pPr>
              <a:spcAft>
                <a:spcPts val="600"/>
              </a:spcAft>
            </a:pPr>
            <a:r>
              <a:rPr lang="de-DE" dirty="0">
                <a:solidFill>
                  <a:srgbClr val="C00000"/>
                </a:solidFill>
                <a:latin typeface="Verdana" panose="020B0604030504040204" pitchFamily="34" charset="0"/>
                <a:ea typeface="Verdana" panose="020B0604030504040204" pitchFamily="34" charset="0"/>
                <a:cs typeface="Verdana" panose="020B0604030504040204" pitchFamily="34" charset="0"/>
              </a:rPr>
              <a:t>  * unter Android </a:t>
            </a:r>
            <a:r>
              <a:rPr lang="de-DE" dirty="0">
                <a:latin typeface="Verdana" panose="020B0604030504040204" pitchFamily="34" charset="0"/>
                <a:ea typeface="Verdana" panose="020B0604030504040204" pitchFamily="34" charset="0"/>
                <a:cs typeface="Verdana" panose="020B0604030504040204" pitchFamily="34" charset="0"/>
              </a:rPr>
              <a:t>z.B. QR Droid Private</a:t>
            </a:r>
          </a:p>
          <a:p>
            <a:pPr>
              <a:spcAft>
                <a:spcPts val="600"/>
              </a:spcAft>
            </a:pPr>
            <a:r>
              <a:rPr lang="de-DE" dirty="0">
                <a:solidFill>
                  <a:srgbClr val="C00000"/>
                </a:solidFill>
                <a:latin typeface="Verdana" panose="020B0604030504040204" pitchFamily="34" charset="0"/>
                <a:ea typeface="Verdana" panose="020B0604030504040204" pitchFamily="34" charset="0"/>
                <a:cs typeface="Verdana" panose="020B0604030504040204" pitchFamily="34" charset="0"/>
              </a:rPr>
              <a:t>  * unter WINDOWS </a:t>
            </a:r>
            <a:r>
              <a:rPr lang="de-DE" dirty="0">
                <a:latin typeface="Verdana" panose="020B0604030504040204" pitchFamily="34" charset="0"/>
                <a:ea typeface="Verdana" panose="020B0604030504040204" pitchFamily="34" charset="0"/>
                <a:cs typeface="Verdana" panose="020B0604030504040204" pitchFamily="34" charset="0"/>
              </a:rPr>
              <a:t>z.B. </a:t>
            </a:r>
            <a:r>
              <a:rPr lang="de-DE" dirty="0" err="1">
                <a:latin typeface="Verdana" panose="020B0604030504040204" pitchFamily="34" charset="0"/>
                <a:ea typeface="Verdana" panose="020B0604030504040204" pitchFamily="34" charset="0"/>
                <a:cs typeface="Verdana" panose="020B0604030504040204" pitchFamily="34" charset="0"/>
              </a:rPr>
              <a:t>BarCode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ReadIt</a:t>
            </a:r>
            <a:endParaRPr lang="de-DE"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de-DE" dirty="0">
                <a:solidFill>
                  <a:srgbClr val="C00000"/>
                </a:solidFill>
                <a:latin typeface="Verdana" panose="020B0604030504040204" pitchFamily="34" charset="0"/>
                <a:ea typeface="Verdana" panose="020B0604030504040204" pitchFamily="34" charset="0"/>
                <a:cs typeface="Verdana" panose="020B0604030504040204" pitchFamily="34" charset="0"/>
              </a:rPr>
              <a:t>  * für I-Pad </a:t>
            </a:r>
            <a:r>
              <a:rPr lang="de-DE" dirty="0">
                <a:latin typeface="Verdana" panose="020B0604030504040204" pitchFamily="34" charset="0"/>
                <a:ea typeface="Verdana" panose="020B0604030504040204" pitchFamily="34" charset="0"/>
                <a:cs typeface="Verdana" panose="020B0604030504040204" pitchFamily="34" charset="0"/>
              </a:rPr>
              <a:t>z.B. den QR Code Scanner</a:t>
            </a:r>
            <a:br>
              <a:rPr lang="de-DE" dirty="0">
                <a:latin typeface="Verdana" panose="020B0604030504040204" pitchFamily="34" charset="0"/>
                <a:ea typeface="Verdana" panose="020B0604030504040204" pitchFamily="34" charset="0"/>
                <a:cs typeface="Verdana" panose="020B0604030504040204" pitchFamily="34" charset="0"/>
              </a:rPr>
            </a:br>
            <a:r>
              <a:rPr lang="de-DE" dirty="0">
                <a:latin typeface="Verdana" panose="020B0604030504040204" pitchFamily="34" charset="0"/>
                <a:ea typeface="Verdana" panose="020B0604030504040204" pitchFamily="34" charset="0"/>
                <a:cs typeface="Verdana" panose="020B0604030504040204" pitchFamily="34" charset="0"/>
              </a:rPr>
              <a:t>    von </a:t>
            </a:r>
            <a:r>
              <a:rPr lang="de-DE" dirty="0" err="1">
                <a:latin typeface="Verdana" panose="020B0604030504040204" pitchFamily="34" charset="0"/>
                <a:ea typeface="Verdana" panose="020B0604030504040204" pitchFamily="34" charset="0"/>
                <a:cs typeface="Verdana" panose="020B0604030504040204" pitchFamily="34" charset="0"/>
              </a:rPr>
              <a:t>iHandy</a:t>
            </a:r>
            <a:r>
              <a:rPr lang="de-DE" dirty="0">
                <a:latin typeface="Verdana" panose="020B0604030504040204" pitchFamily="34" charset="0"/>
                <a:ea typeface="Verdana" panose="020B0604030504040204" pitchFamily="34" charset="0"/>
                <a:cs typeface="Verdana" panose="020B0604030504040204" pitchFamily="34" charset="0"/>
              </a:rPr>
              <a:t> Inc.</a:t>
            </a:r>
          </a:p>
          <a:p>
            <a:pPr marL="269875" indent="-269875">
              <a:spcAft>
                <a:spcPts val="600"/>
              </a:spcAft>
            </a:pPr>
            <a:r>
              <a:rPr lang="de-DE" dirty="0">
                <a:latin typeface="Verdana" panose="020B0604030504040204" pitchFamily="34" charset="0"/>
                <a:ea typeface="Verdana" panose="020B0604030504040204" pitchFamily="34" charset="0"/>
                <a:cs typeface="Verdana" panose="020B0604030504040204" pitchFamily="34" charset="0"/>
              </a:rPr>
              <a:t>- Scannen Sie den mit „H“ </a:t>
            </a:r>
            <a:r>
              <a:rPr lang="de-DE" dirty="0" err="1">
                <a:latin typeface="Verdana" panose="020B0604030504040204" pitchFamily="34" charset="0"/>
                <a:ea typeface="Verdana" panose="020B0604030504040204" pitchFamily="34" charset="0"/>
                <a:cs typeface="Verdana" panose="020B0604030504040204" pitchFamily="34" charset="0"/>
              </a:rPr>
              <a:t>gekennzeich-neten</a:t>
            </a:r>
            <a:r>
              <a:rPr lang="de-DE" dirty="0">
                <a:latin typeface="Verdana" panose="020B0604030504040204" pitchFamily="34" charset="0"/>
                <a:ea typeface="Verdana" panose="020B0604030504040204" pitchFamily="34" charset="0"/>
                <a:cs typeface="Verdana" panose="020B0604030504040204" pitchFamily="34" charset="0"/>
              </a:rPr>
              <a:t> QR-Code und folgen Sie den Anweisungen</a:t>
            </a:r>
          </a:p>
          <a:p>
            <a:pPr marL="177800" indent="-177800">
              <a:spcAft>
                <a:spcPts val="600"/>
              </a:spcAft>
              <a:buFontTx/>
              <a:buChar char="-"/>
            </a:pP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8" name="Fußzeilenplatzhalter 9"/>
          <p:cNvSpPr>
            <a:spLocks noGrp="1"/>
          </p:cNvSpPr>
          <p:nvPr>
            <p:ph type="ftr" sz="quarter" idx="11"/>
          </p:nvPr>
        </p:nvSpPr>
        <p:spPr>
          <a:xfrm>
            <a:off x="2051720"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spTree>
    <p:extLst>
      <p:ext uri="{BB962C8B-B14F-4D97-AF65-F5344CB8AC3E}">
        <p14:creationId xmlns:p14="http://schemas.microsoft.com/office/powerpoint/2010/main" val="9583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Erstes Beispiel</a:t>
            </a:r>
            <a:endParaRPr lang="de-DE" sz="1600" dirty="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pic>
        <p:nvPicPr>
          <p:cNvPr id="1026"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t="8217"/>
          <a:stretch>
            <a:fillRect/>
          </a:stretch>
        </p:blipFill>
        <p:spPr bwMode="auto">
          <a:xfrm>
            <a:off x="975817" y="1806277"/>
            <a:ext cx="3019425" cy="28305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240" y="1988840"/>
            <a:ext cx="4219575" cy="2647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rot="5400000">
            <a:off x="6027365" y="3197771"/>
            <a:ext cx="5372101" cy="36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e-DE" altLang="de-DE" sz="800" b="0" i="0" u="none" strike="noStrike" cap="none" normalizeH="0" baseline="0" dirty="0">
                <a:ln>
                  <a:noFill/>
                </a:ln>
                <a:solidFill>
                  <a:schemeClr val="tx1"/>
                </a:solidFill>
                <a:effectLst/>
                <a:latin typeface="Calibri" panose="020F0502020204030204" pitchFamily="34" charset="0"/>
              </a:rPr>
              <a:t>Dominik </a:t>
            </a:r>
            <a:r>
              <a:rPr kumimoji="0" lang="de-DE" altLang="de-DE" sz="800" b="0" i="0" u="none" strike="noStrike" cap="none" normalizeH="0" baseline="0" dirty="0" err="1">
                <a:ln>
                  <a:noFill/>
                </a:ln>
                <a:solidFill>
                  <a:schemeClr val="tx1"/>
                </a:solidFill>
                <a:effectLst/>
                <a:latin typeface="Calibri" panose="020F0502020204030204" pitchFamily="34" charset="0"/>
              </a:rPr>
              <a:t>Leiß</a:t>
            </a:r>
            <a:r>
              <a:rPr kumimoji="0" lang="de-DE" altLang="de-DE" sz="8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800" b="0" i="0" u="none" strike="noStrike" cap="none" normalizeH="0" baseline="0" dirty="0" err="1">
                <a:ln>
                  <a:noFill/>
                </a:ln>
                <a:solidFill>
                  <a:schemeClr val="tx1"/>
                </a:solidFill>
                <a:effectLst/>
                <a:latin typeface="Calibri" panose="020F0502020204030204" pitchFamily="34" charset="0"/>
              </a:rPr>
              <a:t>juchhuhu</a:t>
            </a:r>
            <a:r>
              <a:rPr kumimoji="0" lang="de-DE" altLang="de-DE" sz="800" b="0" i="0" u="none" strike="noStrike" cap="none" normalizeH="0" baseline="0" dirty="0">
                <a:ln>
                  <a:noFill/>
                </a:ln>
                <a:solidFill>
                  <a:schemeClr val="tx1"/>
                </a:solidFill>
                <a:effectLst/>
                <a:latin typeface="Calibri" panose="020F0502020204030204" pitchFamily="34" charset="0"/>
              </a:rPr>
              <a:t>... In: R. </a:t>
            </a:r>
            <a:r>
              <a:rPr kumimoji="0" lang="de-DE" altLang="de-DE" sz="800" b="0" i="0" u="none" strike="noStrike" cap="none" normalizeH="0" baseline="0" dirty="0" err="1">
                <a:ln>
                  <a:noFill/>
                </a:ln>
                <a:solidFill>
                  <a:schemeClr val="tx1"/>
                </a:solidFill>
                <a:effectLst/>
                <a:latin typeface="Calibri" panose="020F0502020204030204" pitchFamily="34" charset="0"/>
              </a:rPr>
              <a:t>Duit</a:t>
            </a:r>
            <a:r>
              <a:rPr kumimoji="0" lang="de-DE" altLang="de-DE" sz="8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hteck 4"/>
          <p:cNvSpPr/>
          <p:nvPr/>
        </p:nvSpPr>
        <p:spPr>
          <a:xfrm>
            <a:off x="685800" y="4797152"/>
            <a:ext cx="7702624" cy="941796"/>
          </a:xfrm>
          <a:prstGeom prst="rect">
            <a:avLst/>
          </a:prstGeom>
        </p:spPr>
        <p:txBody>
          <a:bodyPr wrap="square">
            <a:spAutoFit/>
          </a:bodyPr>
          <a:lstStyle/>
          <a:p>
            <a:pPr algn="ct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Der Graph beschreibt den Wasserstand in einer Badewanne.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Erzähle eine Geschichte dazu!</a:t>
            </a:r>
          </a:p>
        </p:txBody>
      </p:sp>
    </p:spTree>
    <p:extLst>
      <p:ext uri="{BB962C8B-B14F-4D97-AF65-F5344CB8AC3E}">
        <p14:creationId xmlns:p14="http://schemas.microsoft.com/office/powerpoint/2010/main" val="682760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Badewanne</a:t>
            </a:r>
            <a:endParaRPr lang="de-DE" sz="1600" dirty="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990" y="1043608"/>
            <a:ext cx="5725826" cy="3593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rot="5400000">
            <a:off x="6027365" y="3197771"/>
            <a:ext cx="5372101" cy="36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e-DE" altLang="de-DE" sz="800" b="0" i="0" u="none" strike="noStrike" cap="none" normalizeH="0" baseline="0" dirty="0">
                <a:ln>
                  <a:noFill/>
                </a:ln>
                <a:solidFill>
                  <a:schemeClr val="tx1"/>
                </a:solidFill>
                <a:effectLst/>
                <a:latin typeface="Calibri" panose="020F0502020204030204" pitchFamily="34" charset="0"/>
              </a:rPr>
              <a:t>Dominik </a:t>
            </a:r>
            <a:r>
              <a:rPr kumimoji="0" lang="de-DE" altLang="de-DE" sz="800" b="0" i="0" u="none" strike="noStrike" cap="none" normalizeH="0" baseline="0" dirty="0" err="1">
                <a:ln>
                  <a:noFill/>
                </a:ln>
                <a:solidFill>
                  <a:schemeClr val="tx1"/>
                </a:solidFill>
                <a:effectLst/>
                <a:latin typeface="Calibri" panose="020F0502020204030204" pitchFamily="34" charset="0"/>
              </a:rPr>
              <a:t>Leiß</a:t>
            </a:r>
            <a:r>
              <a:rPr kumimoji="0" lang="de-DE" altLang="de-DE" sz="8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800" b="0" i="0" u="none" strike="noStrike" cap="none" normalizeH="0" baseline="0" dirty="0" err="1">
                <a:ln>
                  <a:noFill/>
                </a:ln>
                <a:solidFill>
                  <a:schemeClr val="tx1"/>
                </a:solidFill>
                <a:effectLst/>
                <a:latin typeface="Calibri" panose="020F0502020204030204" pitchFamily="34" charset="0"/>
              </a:rPr>
              <a:t>juchhuhu</a:t>
            </a:r>
            <a:r>
              <a:rPr kumimoji="0" lang="de-DE" altLang="de-DE" sz="800" b="0" i="0" u="none" strike="noStrike" cap="none" normalizeH="0" baseline="0" dirty="0">
                <a:ln>
                  <a:noFill/>
                </a:ln>
                <a:solidFill>
                  <a:schemeClr val="tx1"/>
                </a:solidFill>
                <a:effectLst/>
                <a:latin typeface="Calibri" panose="020F0502020204030204" pitchFamily="34" charset="0"/>
              </a:rPr>
              <a:t>... In: R. </a:t>
            </a:r>
            <a:r>
              <a:rPr kumimoji="0" lang="de-DE" altLang="de-DE" sz="800" b="0" i="0" u="none" strike="noStrike" cap="none" normalizeH="0" baseline="0" dirty="0" err="1">
                <a:ln>
                  <a:noFill/>
                </a:ln>
                <a:solidFill>
                  <a:schemeClr val="tx1"/>
                </a:solidFill>
                <a:effectLst/>
                <a:latin typeface="Calibri" panose="020F0502020204030204" pitchFamily="34" charset="0"/>
              </a:rPr>
              <a:t>Duit</a:t>
            </a:r>
            <a:r>
              <a:rPr kumimoji="0" lang="de-DE" altLang="de-DE" sz="8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hteck 4"/>
          <p:cNvSpPr/>
          <p:nvPr/>
        </p:nvSpPr>
        <p:spPr>
          <a:xfrm>
            <a:off x="685800" y="4643674"/>
            <a:ext cx="7702624" cy="1623008"/>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Erzählen Sie „Ihre“ Geschichte!</a:t>
            </a:r>
          </a:p>
          <a:p>
            <a:pPr marL="342900" indent="-342900">
              <a:lnSpc>
                <a:spcPct val="115000"/>
              </a:lnSpc>
              <a:spcAft>
                <a:spcPts val="100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Wie haben Sie den Graphen dekodiert?</a:t>
            </a:r>
          </a:p>
          <a:p>
            <a:pPr marL="342900" indent="-342900">
              <a:lnSpc>
                <a:spcPct val="115000"/>
              </a:lnSpc>
              <a:spcAft>
                <a:spcPts val="100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Welche Techniken würden Sie Ihren Schülern empfehlen?</a:t>
            </a:r>
          </a:p>
        </p:txBody>
      </p:sp>
      <p:pic>
        <p:nvPicPr>
          <p:cNvPr id="1026" name="Picture 2"/>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t="8217"/>
          <a:stretch>
            <a:fillRect/>
          </a:stretch>
        </p:blipFill>
        <p:spPr bwMode="auto">
          <a:xfrm>
            <a:off x="534549" y="1556792"/>
            <a:ext cx="1795983" cy="168361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1CA66B21-D99C-45EA-8DC2-F0EC817CDEBA}"/>
              </a:ext>
            </a:extLst>
          </p:cNvPr>
          <p:cNvPicPr>
            <a:picLocks noChangeAspect="1"/>
          </p:cNvPicPr>
          <p:nvPr/>
        </p:nvPicPr>
        <p:blipFill>
          <a:blip r:embed="rId6"/>
          <a:stretch>
            <a:fillRect/>
          </a:stretch>
        </p:blipFill>
        <p:spPr>
          <a:xfrm>
            <a:off x="2891264" y="837075"/>
            <a:ext cx="2106988" cy="1443236"/>
          </a:xfrm>
          <a:prstGeom prst="rect">
            <a:avLst/>
          </a:prstGeom>
        </p:spPr>
      </p:pic>
      <p:pic>
        <p:nvPicPr>
          <p:cNvPr id="8" name="Grafik 7">
            <a:extLst>
              <a:ext uri="{FF2B5EF4-FFF2-40B4-BE49-F238E27FC236}">
                <a16:creationId xmlns:a16="http://schemas.microsoft.com/office/drawing/2014/main" id="{CFCB61EB-E214-4E7D-BBB0-6D5BD85052BD}"/>
              </a:ext>
            </a:extLst>
          </p:cNvPr>
          <p:cNvPicPr>
            <a:picLocks noChangeAspect="1"/>
          </p:cNvPicPr>
          <p:nvPr/>
        </p:nvPicPr>
        <p:blipFill>
          <a:blip r:embed="rId7"/>
          <a:stretch>
            <a:fillRect/>
          </a:stretch>
        </p:blipFill>
        <p:spPr>
          <a:xfrm>
            <a:off x="5724129" y="724283"/>
            <a:ext cx="2668286" cy="1736504"/>
          </a:xfrm>
          <a:prstGeom prst="rect">
            <a:avLst/>
          </a:prstGeom>
        </p:spPr>
      </p:pic>
    </p:spTree>
    <p:extLst>
      <p:ext uri="{BB962C8B-B14F-4D97-AF65-F5344CB8AC3E}">
        <p14:creationId xmlns:p14="http://schemas.microsoft.com/office/powerpoint/2010/main" val="277093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339752" y="1160748"/>
            <a:ext cx="3456384" cy="30243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Badewanne</a:t>
            </a:r>
            <a:endParaRPr lang="de-DE" sz="1600" dirty="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1736031" y="6500192"/>
            <a:ext cx="5336232" cy="457200"/>
          </a:xfrm>
        </p:spPr>
        <p:txBody>
          <a:bodyPr/>
          <a:lstStyle/>
          <a:p>
            <a:pPr>
              <a:defRPr/>
            </a:pPr>
            <a:r>
              <a:rPr lang="de-DE">
                <a:latin typeface="Calibri" pitchFamily="34" charset="0"/>
              </a:rPr>
              <a:t>Methodenwerkzeuge Berlin-H – 2017 – Dr. L. Stäudel</a:t>
            </a:r>
            <a:endParaRPr lang="de-DE" dirty="0">
              <a:latin typeface="Calibri" pitchFamily="34" charset="0"/>
            </a:endParaRPr>
          </a:p>
        </p:txBody>
      </p:sp>
      <p:pic>
        <p:nvPicPr>
          <p:cNvPr id="1026"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t="8217"/>
          <a:stretch>
            <a:fillRect/>
          </a:stretch>
        </p:blipFill>
        <p:spPr bwMode="auto">
          <a:xfrm>
            <a:off x="2699792" y="2013392"/>
            <a:ext cx="1279646" cy="11995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407" y="2132856"/>
            <a:ext cx="1721199"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rot="5400000">
            <a:off x="6027365" y="3197771"/>
            <a:ext cx="5372101" cy="36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e-DE" altLang="de-DE" sz="800" b="0" i="0" u="none" strike="noStrike" cap="none" normalizeH="0" baseline="0" dirty="0">
                <a:ln>
                  <a:noFill/>
                </a:ln>
                <a:solidFill>
                  <a:schemeClr val="tx1"/>
                </a:solidFill>
                <a:effectLst/>
                <a:latin typeface="Calibri" panose="020F0502020204030204" pitchFamily="34" charset="0"/>
              </a:rPr>
              <a:t>Dominik </a:t>
            </a:r>
            <a:r>
              <a:rPr kumimoji="0" lang="de-DE" altLang="de-DE" sz="800" b="0" i="0" u="none" strike="noStrike" cap="none" normalizeH="0" baseline="0" dirty="0" err="1">
                <a:ln>
                  <a:noFill/>
                </a:ln>
                <a:solidFill>
                  <a:schemeClr val="tx1"/>
                </a:solidFill>
                <a:effectLst/>
                <a:latin typeface="Calibri" panose="020F0502020204030204" pitchFamily="34" charset="0"/>
              </a:rPr>
              <a:t>Leiß</a:t>
            </a:r>
            <a:r>
              <a:rPr kumimoji="0" lang="de-DE" altLang="de-DE" sz="8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800" b="0" i="0" u="none" strike="noStrike" cap="none" normalizeH="0" baseline="0" dirty="0" err="1">
                <a:ln>
                  <a:noFill/>
                </a:ln>
                <a:solidFill>
                  <a:schemeClr val="tx1"/>
                </a:solidFill>
                <a:effectLst/>
                <a:latin typeface="Calibri" panose="020F0502020204030204" pitchFamily="34" charset="0"/>
              </a:rPr>
              <a:t>juchhuhu</a:t>
            </a:r>
            <a:r>
              <a:rPr kumimoji="0" lang="de-DE" altLang="de-DE" sz="800" b="0" i="0" u="none" strike="noStrike" cap="none" normalizeH="0" baseline="0" dirty="0">
                <a:ln>
                  <a:noFill/>
                </a:ln>
                <a:solidFill>
                  <a:schemeClr val="tx1"/>
                </a:solidFill>
                <a:effectLst/>
                <a:latin typeface="Calibri" panose="020F0502020204030204" pitchFamily="34" charset="0"/>
              </a:rPr>
              <a:t>... In: R. </a:t>
            </a:r>
            <a:r>
              <a:rPr kumimoji="0" lang="de-DE" altLang="de-DE" sz="800" b="0" i="0" u="none" strike="noStrike" cap="none" normalizeH="0" baseline="0" dirty="0" err="1">
                <a:ln>
                  <a:noFill/>
                </a:ln>
                <a:solidFill>
                  <a:schemeClr val="tx1"/>
                </a:solidFill>
                <a:effectLst/>
                <a:latin typeface="Calibri" panose="020F0502020204030204" pitchFamily="34" charset="0"/>
              </a:rPr>
              <a:t>Duit</a:t>
            </a:r>
            <a:r>
              <a:rPr kumimoji="0" lang="de-DE" altLang="de-DE" sz="8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 name="Sprechblase: rechteckig mit abgerundeten Ecken 7"/>
          <p:cNvSpPr/>
          <p:nvPr/>
        </p:nvSpPr>
        <p:spPr>
          <a:xfrm>
            <a:off x="467544" y="4077072"/>
            <a:ext cx="1944216" cy="1296144"/>
          </a:xfrm>
          <a:prstGeom prst="wedgeRoundRectCallout">
            <a:avLst>
              <a:gd name="adj1" fmla="val 66512"/>
              <a:gd name="adj2" fmla="val -9875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Kompetenz-erwerb</a:t>
            </a:r>
            <a:endParaRPr lang="de-DE" dirty="0">
              <a:solidFill>
                <a:schemeClr val="tx1"/>
              </a:solidFill>
              <a:latin typeface="Arial" panose="020B0604020202020204" pitchFamily="34" charset="0"/>
              <a:cs typeface="Arial" panose="020B0604020202020204" pitchFamily="34" charset="0"/>
            </a:endParaRPr>
          </a:p>
        </p:txBody>
      </p:sp>
      <p:sp>
        <p:nvSpPr>
          <p:cNvPr id="16" name="Abgerundetes Rechteck 8">
            <a:extLst>
              <a:ext uri="{FF2B5EF4-FFF2-40B4-BE49-F238E27FC236}">
                <a16:creationId xmlns:a16="http://schemas.microsoft.com/office/drawing/2014/main" id="{44729F37-F87E-4079-9B6B-8E970B7646ED}"/>
              </a:ext>
            </a:extLst>
          </p:cNvPr>
          <p:cNvSpPr/>
          <p:nvPr/>
        </p:nvSpPr>
        <p:spPr>
          <a:xfrm>
            <a:off x="6628865" y="984260"/>
            <a:ext cx="1571625" cy="1285875"/>
          </a:xfrm>
          <a:prstGeom prst="round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Die Achsen gedanklich skalieren</a:t>
            </a:r>
          </a:p>
        </p:txBody>
      </p:sp>
      <p:sp>
        <p:nvSpPr>
          <p:cNvPr id="17" name="Abgerundetes Rechteck 9">
            <a:extLst>
              <a:ext uri="{FF2B5EF4-FFF2-40B4-BE49-F238E27FC236}">
                <a16:creationId xmlns:a16="http://schemas.microsoft.com/office/drawing/2014/main" id="{8EB3A597-F119-4433-AD4F-616ACF3D4EE8}"/>
              </a:ext>
            </a:extLst>
          </p:cNvPr>
          <p:cNvSpPr/>
          <p:nvPr/>
        </p:nvSpPr>
        <p:spPr>
          <a:xfrm>
            <a:off x="6387217" y="2052320"/>
            <a:ext cx="1571625" cy="1285875"/>
          </a:xfrm>
          <a:prstGeom prst="round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Den Graphen in abschnittweise betrachten</a:t>
            </a:r>
          </a:p>
        </p:txBody>
      </p:sp>
      <p:sp>
        <p:nvSpPr>
          <p:cNvPr id="19" name="Abgerundetes Rechteck 10">
            <a:extLst>
              <a:ext uri="{FF2B5EF4-FFF2-40B4-BE49-F238E27FC236}">
                <a16:creationId xmlns:a16="http://schemas.microsoft.com/office/drawing/2014/main" id="{6C177A55-2318-4F42-8E1A-80256E3E9E2C}"/>
              </a:ext>
            </a:extLst>
          </p:cNvPr>
          <p:cNvSpPr/>
          <p:nvPr/>
        </p:nvSpPr>
        <p:spPr>
          <a:xfrm>
            <a:off x="5901556" y="3118409"/>
            <a:ext cx="1785938" cy="1428750"/>
          </a:xfrm>
          <a:prstGeom prst="round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Senkrechte, waagrechte und schräge Linien interpretieren</a:t>
            </a:r>
          </a:p>
        </p:txBody>
      </p:sp>
      <p:sp>
        <p:nvSpPr>
          <p:cNvPr id="20" name="Abgerundetes Rechteck 11">
            <a:extLst>
              <a:ext uri="{FF2B5EF4-FFF2-40B4-BE49-F238E27FC236}">
                <a16:creationId xmlns:a16="http://schemas.microsoft.com/office/drawing/2014/main" id="{E7D38F61-2596-46F7-BE04-0141146D5833}"/>
              </a:ext>
            </a:extLst>
          </p:cNvPr>
          <p:cNvSpPr/>
          <p:nvPr/>
        </p:nvSpPr>
        <p:spPr>
          <a:xfrm>
            <a:off x="5030529" y="4302224"/>
            <a:ext cx="1857375" cy="1285875"/>
          </a:xfrm>
          <a:prstGeom prst="round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Bezüge zur Alltagserfahrung herstellen</a:t>
            </a:r>
          </a:p>
        </p:txBody>
      </p:sp>
      <p:sp>
        <p:nvSpPr>
          <p:cNvPr id="21" name="Abgerundetes Rechteck 12">
            <a:extLst>
              <a:ext uri="{FF2B5EF4-FFF2-40B4-BE49-F238E27FC236}">
                <a16:creationId xmlns:a16="http://schemas.microsoft.com/office/drawing/2014/main" id="{6FEF5B7C-7DDE-47EE-8126-CB2242A501FD}"/>
              </a:ext>
            </a:extLst>
          </p:cNvPr>
          <p:cNvSpPr/>
          <p:nvPr/>
        </p:nvSpPr>
        <p:spPr>
          <a:xfrm>
            <a:off x="3812014" y="5062301"/>
            <a:ext cx="1643062" cy="1285875"/>
          </a:xfrm>
          <a:prstGeom prst="round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Die gedankliche Interpretation</a:t>
            </a:r>
          </a:p>
          <a:p>
            <a:pPr algn="ctr">
              <a:defRPr/>
            </a:pPr>
            <a:r>
              <a:rPr lang="de-DE" sz="1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verbalisieren</a:t>
            </a:r>
          </a:p>
        </p:txBody>
      </p:sp>
    </p:spTree>
    <p:extLst>
      <p:ext uri="{BB962C8B-B14F-4D97-AF65-F5344CB8AC3E}">
        <p14:creationId xmlns:p14="http://schemas.microsoft.com/office/powerpoint/2010/main" val="3836843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sz="3600" dirty="0">
                <a:solidFill>
                  <a:srgbClr val="080808"/>
                </a:solidFill>
                <a:latin typeface="Verdana" pitchFamily="34" charset="0"/>
              </a:rPr>
              <a:t>Wofür das Beispiel steht</a:t>
            </a:r>
            <a:endParaRPr lang="de-DE" sz="1600" dirty="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1736031" y="6500192"/>
            <a:ext cx="5336232" cy="457200"/>
          </a:xfrm>
        </p:spPr>
        <p:txBody>
          <a:bodyPr/>
          <a:lstStyle/>
          <a:p>
            <a:pPr>
              <a:defRPr/>
            </a:pPr>
            <a:r>
              <a:rPr lang="de-DE" dirty="0">
                <a:latin typeface="Calibri" pitchFamily="34" charset="0"/>
              </a:rPr>
              <a:t>Methodenwerkzeuge Berlin-H – 2017 – Dr. L. Stäudel</a:t>
            </a:r>
          </a:p>
        </p:txBody>
      </p:sp>
      <p:sp>
        <p:nvSpPr>
          <p:cNvPr id="4" name="Text Box 6"/>
          <p:cNvSpPr txBox="1">
            <a:spLocks noChangeArrowheads="1"/>
          </p:cNvSpPr>
          <p:nvPr/>
        </p:nvSpPr>
        <p:spPr bwMode="auto">
          <a:xfrm rot="5400000">
            <a:off x="6027365" y="3197771"/>
            <a:ext cx="5372101" cy="361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de-DE" altLang="de-DE" sz="800" b="0" i="0" u="none" strike="noStrike" cap="none" normalizeH="0" baseline="0" dirty="0">
                <a:ln>
                  <a:noFill/>
                </a:ln>
                <a:solidFill>
                  <a:schemeClr val="tx1"/>
                </a:solidFill>
                <a:effectLst/>
                <a:latin typeface="Calibri" panose="020F0502020204030204" pitchFamily="34" charset="0"/>
              </a:rPr>
              <a:t>Dominik </a:t>
            </a:r>
            <a:r>
              <a:rPr kumimoji="0" lang="de-DE" altLang="de-DE" sz="800" b="0" i="0" u="none" strike="noStrike" cap="none" normalizeH="0" baseline="0" dirty="0" err="1">
                <a:ln>
                  <a:noFill/>
                </a:ln>
                <a:solidFill>
                  <a:schemeClr val="tx1"/>
                </a:solidFill>
                <a:effectLst/>
                <a:latin typeface="Calibri" panose="020F0502020204030204" pitchFamily="34" charset="0"/>
              </a:rPr>
              <a:t>Leiß</a:t>
            </a:r>
            <a:r>
              <a:rPr kumimoji="0" lang="de-DE" altLang="de-DE" sz="800" b="0" i="0" u="none" strike="noStrike" cap="none" normalizeH="0" baseline="0" dirty="0">
                <a:ln>
                  <a:noFill/>
                </a:ln>
                <a:solidFill>
                  <a:schemeClr val="tx1"/>
                </a:solidFill>
                <a:effectLst/>
                <a:latin typeface="Calibri" panose="020F0502020204030204" pitchFamily="34" charset="0"/>
              </a:rPr>
              <a:t>: Die Wanne ist voll, </a:t>
            </a:r>
            <a:r>
              <a:rPr kumimoji="0" lang="de-DE" altLang="de-DE" sz="800" b="0" i="0" u="none" strike="noStrike" cap="none" normalizeH="0" baseline="0" dirty="0" err="1">
                <a:ln>
                  <a:noFill/>
                </a:ln>
                <a:solidFill>
                  <a:schemeClr val="tx1"/>
                </a:solidFill>
                <a:effectLst/>
                <a:latin typeface="Calibri" panose="020F0502020204030204" pitchFamily="34" charset="0"/>
              </a:rPr>
              <a:t>juchhuhu</a:t>
            </a:r>
            <a:r>
              <a:rPr kumimoji="0" lang="de-DE" altLang="de-DE" sz="800" b="0" i="0" u="none" strike="noStrike" cap="none" normalizeH="0" baseline="0" dirty="0">
                <a:ln>
                  <a:noFill/>
                </a:ln>
                <a:solidFill>
                  <a:schemeClr val="tx1"/>
                </a:solidFill>
                <a:effectLst/>
                <a:latin typeface="Calibri" panose="020F0502020204030204" pitchFamily="34" charset="0"/>
              </a:rPr>
              <a:t>... In: R. </a:t>
            </a:r>
            <a:r>
              <a:rPr kumimoji="0" lang="de-DE" altLang="de-DE" sz="800" b="0" i="0" u="none" strike="noStrike" cap="none" normalizeH="0" baseline="0" dirty="0" err="1">
                <a:ln>
                  <a:noFill/>
                </a:ln>
                <a:solidFill>
                  <a:schemeClr val="tx1"/>
                </a:solidFill>
                <a:effectLst/>
                <a:latin typeface="Calibri" panose="020F0502020204030204" pitchFamily="34" charset="0"/>
              </a:rPr>
              <a:t>Duit</a:t>
            </a:r>
            <a:r>
              <a:rPr kumimoji="0" lang="de-DE" altLang="de-DE" sz="800" b="0" i="0" u="none" strike="noStrike" cap="none" normalizeH="0" baseline="0" dirty="0">
                <a:ln>
                  <a:noFill/>
                </a:ln>
                <a:solidFill>
                  <a:schemeClr val="tx1"/>
                </a:solidFill>
                <a:effectLst/>
                <a:latin typeface="Calibri" panose="020F0502020204030204" pitchFamily="34" charset="0"/>
              </a:rPr>
              <a:t> u.a. (Hrsg.): Naturwissenschaftliches Arbeiten. Seelze 2004, S. 11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DE9C7409-6B15-4389-9B58-522C1BBAA307}"/>
              </a:ext>
            </a:extLst>
          </p:cNvPr>
          <p:cNvPicPr>
            <a:picLocks noChangeAspect="1"/>
          </p:cNvPicPr>
          <p:nvPr/>
        </p:nvPicPr>
        <p:blipFill>
          <a:blip r:embed="rId4"/>
          <a:stretch>
            <a:fillRect/>
          </a:stretch>
        </p:blipFill>
        <p:spPr>
          <a:xfrm>
            <a:off x="395536" y="1340768"/>
            <a:ext cx="5476599" cy="3564137"/>
          </a:xfrm>
          <a:prstGeom prst="rect">
            <a:avLst/>
          </a:prstGeom>
        </p:spPr>
      </p:pic>
      <p:sp>
        <p:nvSpPr>
          <p:cNvPr id="8" name="Sprechblase: rechteckig mit abgerundeten Ecken 7">
            <a:extLst>
              <a:ext uri="{FF2B5EF4-FFF2-40B4-BE49-F238E27FC236}">
                <a16:creationId xmlns:a16="http://schemas.microsoft.com/office/drawing/2014/main" id="{4F331583-6F58-4FEB-96A6-9F2CEBC4760A}"/>
              </a:ext>
            </a:extLst>
          </p:cNvPr>
          <p:cNvSpPr/>
          <p:nvPr/>
        </p:nvSpPr>
        <p:spPr>
          <a:xfrm>
            <a:off x="5724128" y="3140968"/>
            <a:ext cx="2304256" cy="1458292"/>
          </a:xfrm>
          <a:prstGeom prst="wedgeRoundRectCallout">
            <a:avLst>
              <a:gd name="adj1" fmla="val -128334"/>
              <a:gd name="adj2" fmla="val -33243"/>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Typisch MINT:</a:t>
            </a:r>
          </a:p>
          <a:p>
            <a:pPr algn="ctr"/>
            <a:r>
              <a:rPr lang="de-DE" sz="2000" dirty="0">
                <a:solidFill>
                  <a:schemeClr val="tx1"/>
                </a:solidFill>
                <a:latin typeface="Arial" panose="020B0604020202020204" pitchFamily="34" charset="0"/>
                <a:cs typeface="Arial" panose="020B0604020202020204" pitchFamily="34" charset="0"/>
              </a:rPr>
              <a:t>Wechsel der Darstellungsform</a:t>
            </a:r>
            <a:endParaRPr lang="de-DE" dirty="0">
              <a:solidFill>
                <a:schemeClr val="tx1"/>
              </a:solidFill>
              <a:latin typeface="Arial" panose="020B0604020202020204" pitchFamily="34" charset="0"/>
              <a:cs typeface="Arial" panose="020B0604020202020204" pitchFamily="34" charset="0"/>
            </a:endParaRPr>
          </a:p>
        </p:txBody>
      </p:sp>
      <p:sp>
        <p:nvSpPr>
          <p:cNvPr id="9" name="Sprechblase: rechteckig mit abgerundeten Ecken 8">
            <a:extLst>
              <a:ext uri="{FF2B5EF4-FFF2-40B4-BE49-F238E27FC236}">
                <a16:creationId xmlns:a16="http://schemas.microsoft.com/office/drawing/2014/main" id="{6D4481F4-A466-43AE-84AF-4DB43D5E41B7}"/>
              </a:ext>
            </a:extLst>
          </p:cNvPr>
          <p:cNvSpPr/>
          <p:nvPr/>
        </p:nvSpPr>
        <p:spPr>
          <a:xfrm>
            <a:off x="3563888" y="4876744"/>
            <a:ext cx="4320480" cy="1458292"/>
          </a:xfrm>
          <a:prstGeom prst="wedgeRoundRectCallout">
            <a:avLst>
              <a:gd name="adj1" fmla="val -67974"/>
              <a:gd name="adj2" fmla="val -98560"/>
              <a:gd name="adj3" fmla="val 16667"/>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Passendes Methodenwerkzeug:</a:t>
            </a:r>
          </a:p>
          <a:p>
            <a:pPr algn="ctr"/>
            <a:r>
              <a:rPr lang="de-DE" sz="2000" dirty="0">
                <a:solidFill>
                  <a:schemeClr val="tx1"/>
                </a:solidFill>
                <a:latin typeface="Arial" panose="020B0604020202020204" pitchFamily="34" charset="0"/>
                <a:cs typeface="Arial" panose="020B0604020202020204" pitchFamily="34" charset="0"/>
              </a:rPr>
              <a:t>z.B. „Denk-/Sprechblasen“</a:t>
            </a:r>
            <a:endParaRPr lang="de-D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22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Bild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4" y="993750"/>
            <a:ext cx="4529477" cy="546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Rechteck 8"/>
          <p:cNvSpPr>
            <a:spLocks noChangeArrowheads="1"/>
          </p:cNvSpPr>
          <p:nvPr/>
        </p:nvSpPr>
        <p:spPr bwMode="auto">
          <a:xfrm>
            <a:off x="7285804" y="1294267"/>
            <a:ext cx="1231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400" dirty="0">
                <a:latin typeface="Tahoma" panose="020B0604030504040204" pitchFamily="34" charset="0"/>
                <a:ea typeface="Tahoma" panose="020B0604030504040204" pitchFamily="34" charset="0"/>
                <a:cs typeface="Tahoma" panose="020B0604030504040204" pitchFamily="34" charset="0"/>
              </a:rPr>
              <a:t>Text sinn-</a:t>
            </a:r>
            <a:br>
              <a:rPr lang="de-DE" altLang="de-DE" sz="1400" dirty="0">
                <a:latin typeface="Tahoma" panose="020B0604030504040204" pitchFamily="34" charset="0"/>
                <a:ea typeface="Tahoma" panose="020B0604030504040204" pitchFamily="34" charset="0"/>
                <a:cs typeface="Tahoma" panose="020B0604030504040204" pitchFamily="34" charset="0"/>
              </a:rPr>
            </a:br>
            <a:r>
              <a:rPr lang="de-DE" altLang="de-DE" sz="1400" dirty="0">
                <a:latin typeface="Tahoma" panose="020B0604030504040204" pitchFamily="34" charset="0"/>
                <a:ea typeface="Tahoma" panose="020B0604030504040204" pitchFamily="34" charset="0"/>
                <a:cs typeface="Tahoma" panose="020B0604030504040204" pitchFamily="34" charset="0"/>
              </a:rPr>
              <a:t>entnehmend </a:t>
            </a:r>
            <a:br>
              <a:rPr lang="de-DE" altLang="de-DE" sz="1400" dirty="0">
                <a:latin typeface="Tahoma" panose="020B0604030504040204" pitchFamily="34" charset="0"/>
                <a:ea typeface="Tahoma" panose="020B0604030504040204" pitchFamily="34" charset="0"/>
                <a:cs typeface="Tahoma" panose="020B0604030504040204" pitchFamily="34" charset="0"/>
              </a:rPr>
            </a:br>
            <a:r>
              <a:rPr lang="de-DE" altLang="de-DE" sz="1400" dirty="0">
                <a:latin typeface="Tahoma" panose="020B0604030504040204" pitchFamily="34" charset="0"/>
                <a:ea typeface="Tahoma" panose="020B0604030504040204" pitchFamily="34" charset="0"/>
                <a:cs typeface="Tahoma" panose="020B0604030504040204" pitchFamily="34" charset="0"/>
              </a:rPr>
              <a:t>rezipieren</a:t>
            </a:r>
          </a:p>
        </p:txBody>
      </p:sp>
      <p:sp>
        <p:nvSpPr>
          <p:cNvPr id="10" name="Rechteck 9"/>
          <p:cNvSpPr/>
          <p:nvPr/>
        </p:nvSpPr>
        <p:spPr>
          <a:xfrm>
            <a:off x="5632734" y="587526"/>
            <a:ext cx="1172116"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a:t>
            </a:r>
            <a:r>
              <a:rPr lang="de-DE" sz="1400" kern="0" dirty="0" err="1">
                <a:latin typeface="Tahoma" panose="020B0604030504040204" pitchFamily="34" charset="0"/>
                <a:ea typeface="Tahoma" panose="020B0604030504040204" pitchFamily="34" charset="0"/>
                <a:cs typeface="Tahoma" panose="020B0604030504040204" pitchFamily="34" charset="0"/>
              </a:rPr>
              <a:t>Map</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Rechteck 10"/>
          <p:cNvSpPr/>
          <p:nvPr/>
        </p:nvSpPr>
        <p:spPr>
          <a:xfrm>
            <a:off x="7368613" y="3640800"/>
            <a:ext cx="1189749"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Graph</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2" name="Rechteck 11"/>
          <p:cNvSpPr/>
          <p:nvPr/>
        </p:nvSpPr>
        <p:spPr>
          <a:xfrm>
            <a:off x="2238196" y="5811913"/>
            <a:ext cx="1585690"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Diagramm</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3" name="Rechteck 12"/>
          <p:cNvSpPr/>
          <p:nvPr/>
        </p:nvSpPr>
        <p:spPr>
          <a:xfrm>
            <a:off x="7299820" y="4782986"/>
            <a:ext cx="1253869"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 Skizze / Text</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4" name="Rechteck 13"/>
          <p:cNvSpPr/>
          <p:nvPr/>
        </p:nvSpPr>
        <p:spPr>
          <a:xfrm>
            <a:off x="7207257" y="5668476"/>
            <a:ext cx="1309974"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 Formel / Text</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5" name="Rechteck 14"/>
          <p:cNvSpPr/>
          <p:nvPr/>
        </p:nvSpPr>
        <p:spPr>
          <a:xfrm>
            <a:off x="7380015" y="2498614"/>
            <a:ext cx="1282723"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Tabelle / Text</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6" name="Rechteck 15"/>
          <p:cNvSpPr/>
          <p:nvPr/>
        </p:nvSpPr>
        <p:spPr>
          <a:xfrm>
            <a:off x="4055870" y="600872"/>
            <a:ext cx="1197764"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Skizze</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7" name="Rechteck 16"/>
          <p:cNvSpPr/>
          <p:nvPr/>
        </p:nvSpPr>
        <p:spPr>
          <a:xfrm>
            <a:off x="2431795" y="882468"/>
            <a:ext cx="1197764"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Bild</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19" name="Fußzeilenplatzhalter 9">
            <a:extLst>
              <a:ext uri="{FF2B5EF4-FFF2-40B4-BE49-F238E27FC236}">
                <a16:creationId xmlns:a16="http://schemas.microsoft.com/office/drawing/2014/main" id="{8DF69DA2-BBE6-4C43-B2FE-AC3996FA2862}"/>
              </a:ext>
            </a:extLst>
          </p:cNvPr>
          <p:cNvSpPr>
            <a:spLocks noGrp="1"/>
          </p:cNvSpPr>
          <p:nvPr>
            <p:ph type="ftr" sz="quarter" idx="11"/>
          </p:nvPr>
        </p:nvSpPr>
        <p:spPr>
          <a:xfrm rot="16200000">
            <a:off x="-2389398" y="3733783"/>
            <a:ext cx="5336232" cy="457200"/>
          </a:xfrm>
        </p:spPr>
        <p:txBody>
          <a:bodyPr/>
          <a:lstStyle/>
          <a:p>
            <a:pPr>
              <a:defRPr/>
            </a:pPr>
            <a:r>
              <a:rPr lang="de-DE" dirty="0">
                <a:latin typeface="Calibri" pitchFamily="34" charset="0"/>
              </a:rPr>
              <a:t>Methodenwerkzeuge Berlin-H – 2017 – Dr. L. Stäudel</a:t>
            </a:r>
          </a:p>
        </p:txBody>
      </p:sp>
      <p:sp>
        <p:nvSpPr>
          <p:cNvPr id="20" name="Rechteck 19">
            <a:extLst>
              <a:ext uri="{FF2B5EF4-FFF2-40B4-BE49-F238E27FC236}">
                <a16:creationId xmlns:a16="http://schemas.microsoft.com/office/drawing/2014/main" id="{5A27FF3B-DECE-49CF-9816-BB1E5A195BDD}"/>
              </a:ext>
            </a:extLst>
          </p:cNvPr>
          <p:cNvSpPr/>
          <p:nvPr/>
        </p:nvSpPr>
        <p:spPr>
          <a:xfrm>
            <a:off x="6005170" y="6047443"/>
            <a:ext cx="1172116" cy="523220"/>
          </a:xfrm>
          <a:prstGeom prst="rect">
            <a:avLst/>
          </a:prstGeom>
        </p:spPr>
        <p:txBody>
          <a:bodyPr wrap="none">
            <a:spAutoFit/>
          </a:bodyPr>
          <a:lstStyle/>
          <a:p>
            <a:pPr>
              <a:defRPr/>
            </a:pPr>
            <a:r>
              <a:rPr lang="de-DE" sz="1400" kern="0" dirty="0">
                <a:latin typeface="Tahoma" panose="020B0604030504040204" pitchFamily="34" charset="0"/>
                <a:ea typeface="Tahoma" panose="020B0604030504040204" pitchFamily="34" charset="0"/>
                <a:cs typeface="Tahoma" panose="020B0604030504040204" pitchFamily="34" charset="0"/>
              </a:rPr>
              <a:t>Übersetzung</a:t>
            </a:r>
            <a:br>
              <a:rPr lang="de-DE" sz="1400" kern="0" dirty="0">
                <a:latin typeface="Tahoma" panose="020B0604030504040204" pitchFamily="34" charset="0"/>
                <a:ea typeface="Tahoma" panose="020B0604030504040204" pitchFamily="34" charset="0"/>
                <a:cs typeface="Tahoma" panose="020B0604030504040204" pitchFamily="34" charset="0"/>
              </a:rPr>
            </a:br>
            <a:r>
              <a:rPr lang="de-DE" sz="1400" kern="0" dirty="0">
                <a:latin typeface="Tahoma" panose="020B0604030504040204" pitchFamily="34" charset="0"/>
                <a:ea typeface="Tahoma" panose="020B0604030504040204" pitchFamily="34" charset="0"/>
                <a:cs typeface="Tahoma" panose="020B0604030504040204" pitchFamily="34" charset="0"/>
              </a:rPr>
              <a:t>Text / </a:t>
            </a:r>
            <a:r>
              <a:rPr lang="de-DE" sz="1400" kern="0" dirty="0" err="1">
                <a:latin typeface="Tahoma" panose="020B0604030504040204" pitchFamily="34" charset="0"/>
                <a:ea typeface="Tahoma" panose="020B0604030504040204" pitchFamily="34" charset="0"/>
                <a:cs typeface="Tahoma" panose="020B0604030504040204" pitchFamily="34" charset="0"/>
              </a:rPr>
              <a:t>Map</a:t>
            </a:r>
            <a:endParaRPr lang="de-DE"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itel 1"/>
          <p:cNvSpPr txBox="1">
            <a:spLocks/>
          </p:cNvSpPr>
          <p:nvPr/>
        </p:nvSpPr>
        <p:spPr bwMode="auto">
          <a:xfrm>
            <a:off x="323528" y="1556792"/>
            <a:ext cx="2955925" cy="3729038"/>
          </a:xfrm>
          <a:prstGeom prst="rect">
            <a:avLst/>
          </a:prstGeom>
          <a:noFill/>
          <a:ln w="9525">
            <a:noFill/>
            <a:miter lim="800000"/>
            <a:headEnd/>
            <a:tailEnd/>
          </a:ln>
        </p:spPr>
        <p:txBody>
          <a:bodyPr anchor="ctr"/>
          <a:lstStyle/>
          <a:p>
            <a:pPr algn="ctr">
              <a:defRPr/>
            </a:pPr>
            <a:r>
              <a:rPr lang="de-DE" sz="2800" dirty="0">
                <a:latin typeface="Tahoma" panose="020B0604030504040204" pitchFamily="34" charset="0"/>
                <a:ea typeface="Tahoma" panose="020B0604030504040204" pitchFamily="34" charset="0"/>
                <a:cs typeface="Tahoma" panose="020B0604030504040204" pitchFamily="34" charset="0"/>
              </a:rPr>
              <a:t>Mögliche „Übersetzungen“</a:t>
            </a:r>
          </a:p>
          <a:p>
            <a:pPr algn="ctr">
              <a:defRPr/>
            </a:pPr>
            <a:r>
              <a:rPr lang="de-DE" sz="2000" dirty="0">
                <a:latin typeface="Tahoma" panose="020B0604030504040204" pitchFamily="34" charset="0"/>
                <a:ea typeface="Tahoma" panose="020B0604030504040204" pitchFamily="34" charset="0"/>
                <a:cs typeface="Tahoma" panose="020B0604030504040204" pitchFamily="34" charset="0"/>
              </a:rPr>
              <a:t>mit Hilfe von </a:t>
            </a:r>
            <a:br>
              <a:rPr lang="de-DE" sz="2000" dirty="0">
                <a:latin typeface="Tahoma" panose="020B0604030504040204" pitchFamily="34" charset="0"/>
                <a:ea typeface="Tahoma" panose="020B0604030504040204" pitchFamily="34" charset="0"/>
                <a:cs typeface="Tahoma" panose="020B0604030504040204" pitchFamily="34" charset="0"/>
              </a:rPr>
            </a:br>
            <a:r>
              <a:rPr lang="de-DE" sz="2000" dirty="0">
                <a:latin typeface="Tahoma" panose="020B0604030504040204" pitchFamily="34" charset="0"/>
                <a:ea typeface="Tahoma" panose="020B0604030504040204" pitchFamily="34" charset="0"/>
                <a:cs typeface="Tahoma" panose="020B0604030504040204" pitchFamily="34" charset="0"/>
              </a:rPr>
              <a:t>Methoden-</a:t>
            </a:r>
            <a:br>
              <a:rPr lang="de-DE" sz="2000" dirty="0">
                <a:latin typeface="Tahoma" panose="020B0604030504040204" pitchFamily="34" charset="0"/>
                <a:ea typeface="Tahoma" panose="020B0604030504040204" pitchFamily="34" charset="0"/>
                <a:cs typeface="Tahoma" panose="020B0604030504040204" pitchFamily="34" charset="0"/>
              </a:rPr>
            </a:br>
            <a:r>
              <a:rPr lang="de-DE" sz="2000" dirty="0">
                <a:latin typeface="Tahoma" panose="020B0604030504040204" pitchFamily="34" charset="0"/>
                <a:ea typeface="Tahoma" panose="020B0604030504040204" pitchFamily="34" charset="0"/>
                <a:cs typeface="Tahoma" panose="020B0604030504040204" pitchFamily="34" charset="0"/>
              </a:rPr>
              <a:t>Werkzeugen</a:t>
            </a:r>
          </a:p>
          <a:p>
            <a:pPr algn="ctr">
              <a:defRPr/>
            </a:pPr>
            <a:br>
              <a:rPr lang="de-DE" sz="1600" dirty="0">
                <a:latin typeface="Tahoma" panose="020B0604030504040204" pitchFamily="34" charset="0"/>
                <a:ea typeface="Tahoma" panose="020B0604030504040204" pitchFamily="34" charset="0"/>
                <a:cs typeface="Tahoma" panose="020B0604030504040204" pitchFamily="34" charset="0"/>
              </a:rPr>
            </a:br>
            <a:r>
              <a:rPr lang="de-DE" sz="1600" dirty="0">
                <a:latin typeface="Tahoma" panose="020B0604030504040204" pitchFamily="34" charset="0"/>
                <a:ea typeface="Tahoma" panose="020B0604030504040204" pitchFamily="34" charset="0"/>
                <a:cs typeface="Tahoma" panose="020B0604030504040204" pitchFamily="34" charset="0"/>
              </a:rPr>
              <a:t>(J. Leisen)</a:t>
            </a:r>
          </a:p>
        </p:txBody>
      </p:sp>
    </p:spTree>
    <p:extLst>
      <p:ext uri="{BB962C8B-B14F-4D97-AF65-F5344CB8AC3E}">
        <p14:creationId xmlns:p14="http://schemas.microsoft.com/office/powerpoint/2010/main" val="39648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9"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631051"/>
            <a:ext cx="6044986" cy="4608512"/>
          </a:xfrm>
          <a:prstGeom prst="rect">
            <a:avLst/>
          </a:prstGeom>
        </p:spPr>
      </p:pic>
      <p:sp>
        <p:nvSpPr>
          <p:cNvPr id="10" name="Rechteck 9"/>
          <p:cNvSpPr>
            <a:spLocks noChangeArrowheads="1"/>
          </p:cNvSpPr>
          <p:nvPr/>
        </p:nvSpPr>
        <p:spPr bwMode="auto">
          <a:xfrm>
            <a:off x="5796136" y="3789040"/>
            <a:ext cx="2844800" cy="1292662"/>
          </a:xfrm>
          <a:prstGeom prst="rect">
            <a:avLst/>
          </a:prstGeom>
          <a:solidFill>
            <a:srgbClr val="BEE39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dirty="0">
                <a:ea typeface="Calibri" panose="020F0502020204030204" pitchFamily="34" charset="0"/>
                <a:cs typeface="Times New Roman" panose="02020603050405020304" pitchFamily="18" charset="0"/>
              </a:rPr>
              <a:t>Kontext</a:t>
            </a:r>
            <a:br>
              <a:rPr lang="de-DE" altLang="de-DE" dirty="0">
                <a:ea typeface="Calibri" panose="020F0502020204030204" pitchFamily="34" charset="0"/>
                <a:cs typeface="Times New Roman" panose="02020603050405020304" pitchFamily="18" charset="0"/>
              </a:rPr>
            </a:br>
            <a:r>
              <a:rPr lang="de-DE" altLang="de-DE" sz="1800" dirty="0">
                <a:ea typeface="Calibri" panose="020F0502020204030204" pitchFamily="34" charset="0"/>
                <a:cs typeface="Times New Roman" panose="02020603050405020304" pitchFamily="18" charset="0"/>
              </a:rPr>
              <a:t>wie man ihn in einer </a:t>
            </a:r>
            <a:br>
              <a:rPr lang="de-DE" altLang="de-DE" sz="1800" dirty="0">
                <a:ea typeface="Calibri" panose="020F0502020204030204" pitchFamily="34" charset="0"/>
                <a:cs typeface="Times New Roman" panose="02020603050405020304" pitchFamily="18" charset="0"/>
              </a:rPr>
            </a:br>
            <a:r>
              <a:rPr lang="de-DE" altLang="de-DE" sz="1800" dirty="0">
                <a:ea typeface="Calibri" panose="020F0502020204030204" pitchFamily="34" charset="0"/>
                <a:cs typeface="Times New Roman" panose="02020603050405020304" pitchFamily="18" charset="0"/>
              </a:rPr>
              <a:t>Zeitung, einem Magazin</a:t>
            </a:r>
            <a:br>
              <a:rPr lang="de-DE" altLang="de-DE" sz="1800" dirty="0">
                <a:ea typeface="Calibri" panose="020F0502020204030204" pitchFamily="34" charset="0"/>
                <a:cs typeface="Times New Roman" panose="02020603050405020304" pitchFamily="18" charset="0"/>
              </a:rPr>
            </a:br>
            <a:r>
              <a:rPr lang="de-DE" altLang="de-DE" sz="1800" dirty="0">
                <a:ea typeface="Calibri" panose="020F0502020204030204" pitchFamily="34" charset="0"/>
                <a:cs typeface="Times New Roman" panose="02020603050405020304" pitchFamily="18" charset="0"/>
              </a:rPr>
              <a:t>finden könnte.  </a:t>
            </a:r>
            <a:endParaRPr lang="de-DE" altLang="de-DE" dirty="0">
              <a:ea typeface="Calibri" panose="020F0502020204030204" pitchFamily="34" charset="0"/>
              <a:cs typeface="Times New Roman" panose="02020603050405020304" pitchFamily="18" charset="0"/>
            </a:endParaRPr>
          </a:p>
        </p:txBody>
      </p:sp>
      <p:sp>
        <p:nvSpPr>
          <p:cNvPr id="12" name="Titel 1"/>
          <p:cNvSpPr txBox="1">
            <a:spLocks/>
          </p:cNvSpPr>
          <p:nvPr/>
        </p:nvSpPr>
        <p:spPr bwMode="auto">
          <a:xfrm>
            <a:off x="1482650" y="250450"/>
            <a:ext cx="6048375" cy="1143000"/>
          </a:xfrm>
          <a:prstGeom prst="rect">
            <a:avLst/>
          </a:prstGeom>
          <a:solidFill>
            <a:schemeClr val="bg1">
              <a:alpha val="56862"/>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de-DE" altLang="de-DE" sz="3600" kern="0">
                <a:latin typeface="Tahoma" panose="020B0604030504040204" pitchFamily="34" charset="0"/>
                <a:ea typeface="Tahoma" panose="020B0604030504040204" pitchFamily="34" charset="0"/>
                <a:cs typeface="Tahoma" panose="020B0604030504040204" pitchFamily="34" charset="0"/>
              </a:rPr>
              <a:t>Blick auf PISA</a:t>
            </a:r>
            <a:br>
              <a:rPr lang="de-DE" altLang="de-DE" sz="3600" kern="0">
                <a:latin typeface="Tahoma" panose="020B0604030504040204" pitchFamily="34" charset="0"/>
                <a:ea typeface="Tahoma" panose="020B0604030504040204" pitchFamily="34" charset="0"/>
                <a:cs typeface="Tahoma" panose="020B0604030504040204" pitchFamily="34" charset="0"/>
              </a:rPr>
            </a:br>
            <a:r>
              <a:rPr lang="de-DE" altLang="de-DE" sz="2000" kern="0">
                <a:latin typeface="Tahoma" panose="020B0604030504040204" pitchFamily="34" charset="0"/>
                <a:ea typeface="Tahoma" panose="020B0604030504040204" pitchFamily="34" charset="0"/>
                <a:cs typeface="Tahoma" panose="020B0604030504040204" pitchFamily="34" charset="0"/>
              </a:rPr>
              <a:t>bzw. die vorbereitende PISA-Feldstudie 2014</a:t>
            </a:r>
            <a:endParaRPr lang="de-DE" altLang="de-DE" sz="3600" kern="0" dirty="0">
              <a:latin typeface="Tahoma" panose="020B0604030504040204" pitchFamily="34" charset="0"/>
              <a:ea typeface="Tahoma" panose="020B0604030504040204" pitchFamily="34" charset="0"/>
              <a:cs typeface="Tahoma" panose="020B0604030504040204" pitchFamily="34" charset="0"/>
            </a:endParaRPr>
          </a:p>
        </p:txBody>
      </p:sp>
      <p:sp>
        <p:nvSpPr>
          <p:cNvPr id="13" name="Fußzeilenplatzhalter 9">
            <a:extLst>
              <a:ext uri="{FF2B5EF4-FFF2-40B4-BE49-F238E27FC236}">
                <a16:creationId xmlns:a16="http://schemas.microsoft.com/office/drawing/2014/main" id="{1E5947D0-FDEB-4023-BEA0-3D7695B9B4C5}"/>
              </a:ext>
            </a:extLst>
          </p:cNvPr>
          <p:cNvSpPr>
            <a:spLocks noGrp="1"/>
          </p:cNvSpPr>
          <p:nvPr>
            <p:ph type="ftr" sz="quarter" idx="11"/>
          </p:nvPr>
        </p:nvSpPr>
        <p:spPr>
          <a:xfrm>
            <a:off x="1736031" y="6500192"/>
            <a:ext cx="5336232" cy="457200"/>
          </a:xfrm>
        </p:spPr>
        <p:txBody>
          <a:bodyPr/>
          <a:lstStyle/>
          <a:p>
            <a:pPr>
              <a:defRPr/>
            </a:pPr>
            <a:r>
              <a:rPr lang="de-DE" dirty="0">
                <a:latin typeface="Calibri" pitchFamily="34" charset="0"/>
              </a:rPr>
              <a:t>Methodenwerkzeuge Berlin-H – 2017 – Dr. L. Stäudel</a:t>
            </a:r>
          </a:p>
        </p:txBody>
      </p:sp>
    </p:spTree>
    <p:extLst>
      <p:ext uri="{BB962C8B-B14F-4D97-AF65-F5344CB8AC3E}">
        <p14:creationId xmlns:p14="http://schemas.microsoft.com/office/powerpoint/2010/main" val="3129177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Bildschirmpräsentation (4:3)</PresentationFormat>
  <Paragraphs>353</Paragraphs>
  <Slides>38</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Arial</vt:lpstr>
      <vt:lpstr>Arial Condensed Bold</vt:lpstr>
      <vt:lpstr>Calibri</vt:lpstr>
      <vt:lpstr>Linotype Syntax Com Regular</vt:lpstr>
      <vt:lpstr>Tahoma</vt:lpstr>
      <vt:lpstr>Times New Roman</vt:lpstr>
      <vt:lpstr>Verdana</vt:lpstr>
      <vt:lpstr>Wingdings</vt:lpstr>
      <vt:lpstr>Standarddesign</vt:lpstr>
      <vt:lpstr>Methodenwerkzeuge  Das Lernen unterstützen  in heterogenen Lerngruppen</vt:lpstr>
      <vt:lpstr>Ergänzend zu den  verteilten Kopien  finden Sie viele der  heute vorgestellten bzw. benutzten Materialien  zum Download unter:</vt:lpstr>
      <vt:lpstr>Was Sie erwartet</vt:lpstr>
      <vt:lpstr>Erstes Beispiel</vt:lpstr>
      <vt:lpstr>Badewanne</vt:lpstr>
      <vt:lpstr>Badewanne</vt:lpstr>
      <vt:lpstr>Wofür das Beispiel steht</vt:lpstr>
      <vt:lpstr>PowerPoint-Präsentation</vt:lpstr>
      <vt:lpstr>PowerPoint-Präsentation</vt:lpstr>
      <vt:lpstr>Blick auf PISA bzw. die vorbereitende PISA-Feldstudie 2014</vt:lpstr>
      <vt:lpstr>Zweites Beispiel</vt:lpstr>
      <vt:lpstr>Differenzierung durch zunehmende  Unterstützung </vt:lpstr>
      <vt:lpstr>Differenzierung durch zunehmende  Unterstützung </vt:lpstr>
      <vt:lpstr>Wofür das Beispiel steht</vt:lpstr>
      <vt:lpstr>Franz E. WEINERT (1930 - 2001)</vt:lpstr>
      <vt:lpstr>PowerPoint-Präsentation</vt:lpstr>
      <vt:lpstr>Methodenwerkzeuge - Übersicht</vt:lpstr>
      <vt:lpstr>Ein „Schaufensterbummel“  und ein „Kugellager“:</vt:lpstr>
      <vt:lpstr>Ein „Kugellager“</vt:lpstr>
      <vt:lpstr>Methodenwerkzeuge</vt:lpstr>
      <vt:lpstr>Arbeitsphase</vt:lpstr>
      <vt:lpstr>Ihre Ergebnisse</vt:lpstr>
      <vt:lpstr>PowerPoint-Präsentation</vt:lpstr>
      <vt:lpstr>Step-by-Step Foto-Story</vt:lpstr>
      <vt:lpstr>PowerPoint-Präsentation</vt:lpstr>
      <vt:lpstr>PowerPoint-Präsentation</vt:lpstr>
      <vt:lpstr>PowerPoint-Präsentation</vt:lpstr>
      <vt:lpstr>Machen Sie sich selbst ein Bild  Wählen Sie mit einem Partner  eine der ausliegenden Aufgaben  und versuchen Sie, sie ohne Hilfen zu lösen.  Benutzen Sie dann die Hilfen und vergleichen Sie mit Ihren Lösungsschritten.</vt:lpstr>
      <vt:lpstr>Aufgaben mit gestuften Hilfen</vt:lpstr>
      <vt:lpstr>Gestufte Hilfen</vt:lpstr>
      <vt:lpstr>Lernstrategische Hilfen</vt:lpstr>
      <vt:lpstr>In 13 Schritten zu einer AmH</vt:lpstr>
      <vt:lpstr>Für die Gruppenarbeit</vt:lpstr>
      <vt:lpstr>Ihre Ergebnisse</vt:lpstr>
      <vt:lpstr>Methodische Varianten  der Hilfen-Präsentation</vt:lpstr>
      <vt:lpstr>Hilfen via Tablet oder Smartphone </vt:lpstr>
      <vt:lpstr>Hilfen via Tablet oder Smartphone </vt:lpstr>
      <vt:lpstr>Wer ausprobieren möchte: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Umgehen mit Heterogenität:  Methodenwerkzeuge  im naturwissenschaftlichen Unterricht</dc:title>
  <dc:creator>lutz</dc:creator>
  <cp:lastModifiedBy>lutz staeudel</cp:lastModifiedBy>
  <cp:revision>262</cp:revision>
  <cp:lastPrinted>2003-01-21T20:18:27Z</cp:lastPrinted>
  <dcterms:created xsi:type="dcterms:W3CDTF">2001-10-21T10:59:44Z</dcterms:created>
  <dcterms:modified xsi:type="dcterms:W3CDTF">2017-08-30T05:45:03Z</dcterms:modified>
</cp:coreProperties>
</file>